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35" Target="slides/slide33.xml" Type="http://schemas.openxmlformats.org/officeDocument/2006/relationships/slide"/>
  <Relationship Id="rId15" Target="slides/slide13.xml" Type="http://schemas.openxmlformats.org/officeDocument/2006/relationships/slide"/>
  <Relationship Id="rId36" Target="slides/slide34.xml" Type="http://schemas.openxmlformats.org/officeDocument/2006/relationships/slide"/>
  <Relationship Id="rId34" Target="slides/slide32.xml" Type="http://schemas.openxmlformats.org/officeDocument/2006/relationships/slide"/>
  <Relationship Id="rId30" Target="slides/slide28.xml" Type="http://schemas.openxmlformats.org/officeDocument/2006/relationships/slide"/>
  <Relationship Id="rId27" Target="slides/slide25.xml" Type="http://schemas.openxmlformats.org/officeDocument/2006/relationships/slide"/>
  <Relationship Id="rId3" Target="slides/slide1.xml" Type="http://schemas.openxmlformats.org/officeDocument/2006/relationships/slide"/>
  <Relationship Id="rId29" Target="slides/slide27.xml" Type="http://schemas.openxmlformats.org/officeDocument/2006/relationships/slide"/>
  <Relationship Id="rId5" Target="slides/slide3.xml" Type="http://schemas.openxmlformats.org/officeDocument/2006/relationships/slide"/>
  <Relationship Id="rId12" Target="slides/slide10.xml" Type="http://schemas.openxmlformats.org/officeDocument/2006/relationships/slide"/>
  <Relationship Id="rId31" Target="slides/slide29.xml" Type="http://schemas.openxmlformats.org/officeDocument/2006/relationships/slide"/>
  <Relationship Id="rId13" Target="slides/slide11.xml" Type="http://schemas.openxmlformats.org/officeDocument/2006/relationships/slide"/>
  <Relationship Id="rId6" Target="slides/slide4.xml" Type="http://schemas.openxmlformats.org/officeDocument/2006/relationships/slide"/>
  <Relationship Id="rId4" Target="slides/slide2.xml" Type="http://schemas.openxmlformats.org/officeDocument/2006/relationships/slide"/>
  <Relationship Id="rId23" Target="slides/slide21.xml" Type="http://schemas.openxmlformats.org/officeDocument/2006/relationships/slide"/>
  <Relationship Id="rId21" Target="slides/slide19.xml" Type="http://schemas.openxmlformats.org/officeDocument/2006/relationships/slide"/>
  <Relationship Id="rId22" Target="slides/slide20.xml" Type="http://schemas.openxmlformats.org/officeDocument/2006/relationships/slide"/>
  <Relationship Id="rId37" Target="tableStyles.xml" Type="http://schemas.openxmlformats.org/officeDocument/2006/relationships/tableStyles"/>
  <Relationship Id="rId28" Target="slides/slide26.xml" Type="http://schemas.openxmlformats.org/officeDocument/2006/relationships/slide"/>
  <Relationship Id="rId8" Target="slides/slide6.xml" Type="http://schemas.openxmlformats.org/officeDocument/2006/relationships/slide"/>
  <Relationship Id="rId32" Target="slides/slide30.xml" Type="http://schemas.openxmlformats.org/officeDocument/2006/relationships/slide"/>
  <Relationship Id="rId9" Target="slides/slide7.xml" Type="http://schemas.openxmlformats.org/officeDocument/2006/relationships/slide"/>
  <Relationship Id="rId20" Target="slides/slide18.xml" Type="http://schemas.openxmlformats.org/officeDocument/2006/relationships/slide"/>
  <Relationship Id="rId19" Target="slides/slide17.xml" Type="http://schemas.openxmlformats.org/officeDocument/2006/relationships/slide"/>
  <Relationship Id="rId11" Target="slides/slide9.xml" Type="http://schemas.openxmlformats.org/officeDocument/2006/relationships/slide"/>
  <Relationship Id="rId14" Target="slides/slide12.xml" Type="http://schemas.openxmlformats.org/officeDocument/2006/relationships/slide"/>
  <Relationship Id="rId16" Target="slides/slide14.xml" Type="http://schemas.openxmlformats.org/officeDocument/2006/relationships/slide"/>
  <Relationship Id="rId10" Target="slides/slide8.xml" Type="http://schemas.openxmlformats.org/officeDocument/2006/relationships/slide"/>
  <Relationship Id="rId7" Target="slides/slide5.xml" Type="http://schemas.openxmlformats.org/officeDocument/2006/relationships/slide"/>
  <Relationship Id="rId33" Target="slides/slide31.xml" Type="http://schemas.openxmlformats.org/officeDocument/2006/relationships/slide"/>
  <Relationship Id="rId25" Target="slides/slide23.xml" Type="http://schemas.openxmlformats.org/officeDocument/2006/relationships/slide"/>
  <Relationship Id="rId17" Target="slides/slide15.xml" Type="http://schemas.openxmlformats.org/officeDocument/2006/relationships/slide"/>
  <Relationship Id="rId26" Target="slides/slide24.xml" Type="http://schemas.openxmlformats.org/officeDocument/2006/relationships/slide"/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18" Target="slides/slide16.xml" Type="http://schemas.openxmlformats.org/officeDocument/2006/relationships/slide"/>
  <Relationship Id="rId24" Target="slides/slide22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bg>
      <p:bgRef idx="1002">
        <a:schemeClr val="bg2"/>
      </p:bgRef>
    </p:bg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blipFill>
            <a:blip r:embed="rId1"/>
            <a:srcRect b="0%" l="0%" r="0%" t="0%"/>
            <a:tile/>
          </a:blip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" name="Shape 30"/>
          <p:cNvSpPr txBox="false"/>
          <p:nvPr isPhoto="false"/>
        </p:nvSpPr>
        <p:spPr>
          <a:xfrm flipH="false" flipV="false" rot="0"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" name="Shape 31"/>
          <p:cNvSpPr txBox="false"/>
          <p:nvPr isPhoto="false"/>
        </p:nvSpPr>
        <p:spPr>
          <a:xfrm flipH="false" flipV="false" rot="0">
            <a:off x="1447800" y="1411288"/>
            <a:ext cx="9296400" cy="403542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2" name="Shape 32"/>
          <p:cNvSpPr txBox="false"/>
          <p:nvPr isPhoto="false"/>
        </p:nvSpPr>
        <p:spPr>
          <a:xfrm flipH="false" flipV="false" rot="0">
            <a:off x="5135563" y="1268413"/>
            <a:ext cx="1920874" cy="730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33" name="Shape 33"/>
          <p:cNvGrpSpPr/>
          <p:nvPr isPhoto="false"/>
        </p:nvGrpSpPr>
        <p:grpSpPr>
          <a:xfrm flipH="false" flipV="false" rot="0">
            <a:off x="5249863" y="1268413"/>
            <a:ext cx="1692274" cy="644524"/>
            <a:chOff x="0" y="0"/>
            <a:chExt cx="1692274" cy="644524"/>
          </a:xfrm>
        </p:grpSpPr>
        <p:sp>
          <p:nvSpPr>
            <p:cNvPr hidden="false" id="34" name="Shape 34"/>
            <p:cNvSpPr txBox="false"/>
            <p:nvPr isPhoto="false"/>
          </p:nvSpPr>
          <p:spPr>
            <a:xfrm flipH="true" flipV="false" rot="0">
              <a:off x="0" y="0"/>
              <a:ext cx="0" cy="63976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  <a:prstDash val="solid"/>
            </a:ln>
          </p:spPr>
        </p:sp>
        <p:sp>
          <p:nvSpPr>
            <p:cNvPr hidden="false" id="35" name="Shape 35"/>
            <p:cNvSpPr txBox="false"/>
            <p:nvPr isPhoto="false"/>
          </p:nvSpPr>
          <p:spPr>
            <a:xfrm flipH="true" flipV="false" rot="0">
              <a:off x="1692274" y="0"/>
              <a:ext cx="0" cy="63976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  <a:prstDash val="solid"/>
            </a:ln>
          </p:spPr>
        </p:sp>
        <p:sp>
          <p:nvSpPr>
            <p:cNvPr hidden="false" id="36" name="Shape 36"/>
            <p:cNvSpPr txBox="false"/>
            <p:nvPr isPhoto="false"/>
          </p:nvSpPr>
          <p:spPr>
            <a:xfrm flipH="false" flipV="false" rot="0">
              <a:off x="0" y="644524"/>
              <a:ext cx="1692274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  <a:prstDash val="solid"/>
            </a:ln>
          </p:spPr>
        </p:sp>
      </p:grpSp>
      <p:sp>
        <p:nvSpPr>
          <p:cNvPr hidden="false" id="37" name="Shape 37"/>
          <p:cNvSpPr txBox="true"/>
          <p:nvPr isPhoto="false">
            <p:ph idx="0" type="title"/>
          </p:nvPr>
        </p:nvSpPr>
        <p:spPr>
          <a:xfrm flipH="false" flipV="false" rot="0">
            <a:off x="1561708" y="2091263"/>
            <a:ext cx="9068586" cy="25908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lvl="0">
              <a:lnSpc>
                <a:spcPct val="83000"/>
              </a:lnSpc>
              <a:defRPr b="false" baseline="0" cap="all" spc="-100" sz="7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8" name="Shape 38"/>
          <p:cNvSpPr txBox="true"/>
          <p:nvPr isPhoto="false">
            <p:ph idx="1" type="subTitle"/>
          </p:nvPr>
        </p:nvSpPr>
        <p:spPr>
          <a:xfrm flipH="false" flipV="false" rot="0">
            <a:off x="1562100" y="4682062"/>
            <a:ext cx="9070848" cy="45720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algn="ctr" indent="0" lvl="0" marL="0">
              <a:buNone/>
              <a:defRPr baseline="0" spc="80" sz="1600">
                <a:solidFill>
                  <a:schemeClr val="tx1"/>
                </a:solidFill>
              </a:defRPr>
            </a:lvl1pPr>
            <a:lvl2pPr algn="ctr" indent="0" lvl="1" marL="457200">
              <a:buNone/>
              <a:defRPr sz="1600"/>
            </a:lvl2pPr>
            <a:lvl3pPr algn="ctr" indent="0" lvl="2" marL="914400">
              <a:buNone/>
              <a:defRPr sz="16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0" type="dt"/>
          </p:nvPr>
        </p:nvSpPr>
        <p:spPr>
          <a:xfrm flipH="false" flipV="false" rot="0">
            <a:off x="5318125" y="1341438"/>
            <a:ext cx="1555750" cy="527049"/>
          </a:xfrm>
          <a:prstGeom prst="rect">
            <a:avLst/>
          </a:prstGeom>
        </p:spPr>
        <p:txBody>
          <a:bodyPr/>
          <a:lstStyle>
            <a:defPPr/>
            <a:lvl1pPr algn="ctr" lvl="0">
              <a:defRPr baseline="0" spc="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t>15.04.2025</a:t>
            </a:r>
          </a:p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xfrm flipH="false" flipV="false" rot="0">
            <a:off x="1454150" y="5211763"/>
            <a:ext cx="5905500" cy="228600"/>
          </a:xfrm>
          <a:prstGeom prst="rect">
            <a:avLst/>
          </a:prstGeom>
        </p:spPr>
        <p:txBody>
          <a:bodyPr/>
          <a:lstStyle>
            <a:defPPr/>
            <a:lvl1pPr algn="l"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/>
        </p:txBody>
      </p:sp>
      <p:sp>
        <p:nvSpPr>
          <p:cNvPr hidden="false" id="41" name="Shape 41"/>
          <p:cNvSpPr txBox="true"/>
          <p:nvPr isPhoto="false">
            <p:ph idx="12" type="sldNum"/>
          </p:nvPr>
        </p:nvSpPr>
        <p:spPr>
          <a:xfrm flipH="false" flipV="false" rot="0">
            <a:off x="8607425" y="5211763"/>
            <a:ext cx="2111375" cy="228600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true"/>
          <p:nvPr isPhoto="false">
            <p:ph idx="0" type="title"/>
          </p:nvPr>
        </p:nvSpPr>
        <p:spPr>
          <a:xfrm flipH="false" flipV="false" rot="0">
            <a:off x="8991600" y="762000"/>
            <a:ext cx="2362200" cy="5257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4" name="Shape 24"/>
          <p:cNvSpPr txBox="true"/>
          <p:nvPr isPhoto="false">
            <p:ph idx="1" type="body"/>
          </p:nvPr>
        </p:nvSpPr>
        <p:spPr>
          <a:xfrm flipH="false" flipV="false" rot="0">
            <a:off x="838200" y="762000"/>
            <a:ext cx="8077200" cy="5257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5" name="Shape 2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bg>
      <p:bgRef idx="1002">
        <a:schemeClr val="bg2"/>
      </p:bgRef>
    </p:bg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blipFill>
            <a:blip r:embed="rId1"/>
            <a:srcRect b="0%" l="0%" r="0%" t="0%"/>
            <a:tile/>
          </a:blip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1447800" y="1411288"/>
            <a:ext cx="9296400" cy="403542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5135563" y="1268413"/>
            <a:ext cx="1920874" cy="730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89" name="Shape 89"/>
          <p:cNvGrpSpPr/>
          <p:nvPr isPhoto="false"/>
        </p:nvGrpSpPr>
        <p:grpSpPr>
          <a:xfrm flipH="false" flipV="false" rot="0">
            <a:off x="5249863" y="1268413"/>
            <a:ext cx="1692274" cy="644524"/>
            <a:chOff x="0" y="0"/>
            <a:chExt cx="1692274" cy="644524"/>
          </a:xfrm>
        </p:grpSpPr>
        <p:sp>
          <p:nvSpPr>
            <p:cNvPr hidden="false" id="90" name="Shape 90"/>
            <p:cNvSpPr txBox="false"/>
            <p:nvPr isPhoto="false"/>
          </p:nvSpPr>
          <p:spPr>
            <a:xfrm flipH="true" flipV="false" rot="0">
              <a:off x="0" y="0"/>
              <a:ext cx="0" cy="63976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  <a:prstDash val="solid"/>
            </a:ln>
          </p:spPr>
        </p:sp>
        <p:sp>
          <p:nvSpPr>
            <p:cNvPr hidden="false" id="91" name="Shape 91"/>
            <p:cNvSpPr txBox="false"/>
            <p:nvPr isPhoto="false"/>
          </p:nvSpPr>
          <p:spPr>
            <a:xfrm flipH="true" flipV="false" rot="0">
              <a:off x="1692274" y="0"/>
              <a:ext cx="0" cy="63976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  <a:prstDash val="solid"/>
            </a:ln>
          </p:spPr>
        </p:sp>
        <p:sp>
          <p:nvSpPr>
            <p:cNvPr hidden="false" id="92" name="Shape 92"/>
            <p:cNvSpPr txBox="false"/>
            <p:nvPr isPhoto="false"/>
          </p:nvSpPr>
          <p:spPr>
            <a:xfrm flipH="false" flipV="false" rot="0">
              <a:off x="0" y="644524"/>
              <a:ext cx="1692274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  <a:prstDash val="solid"/>
            </a:ln>
          </p:spPr>
        </p:sp>
      </p:grpSp>
      <p:sp>
        <p:nvSpPr>
          <p:cNvPr hidden="false" id="93" name="Shape 93"/>
          <p:cNvSpPr txBox="true"/>
          <p:nvPr isPhoto="false">
            <p:ph idx="0" type="title"/>
          </p:nvPr>
        </p:nvSpPr>
        <p:spPr>
          <a:xfrm flipH="false" flipV="false" rot="0">
            <a:off x="1563623" y="2094309"/>
            <a:ext cx="9070848" cy="258775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lvl="0">
              <a:lnSpc>
                <a:spcPct val="83000"/>
              </a:lnSpc>
              <a:defRPr baseline="0" cap="all" spc="-100" sz="7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4" name="Shape 94"/>
          <p:cNvSpPr txBox="true"/>
          <p:nvPr isPhoto="false">
            <p:ph idx="1" type="body"/>
          </p:nvPr>
        </p:nvSpPr>
        <p:spPr>
          <a:xfrm flipH="false" flipV="false" rot="0">
            <a:off x="1563624" y="4682062"/>
            <a:ext cx="9070848" cy="4572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algn="ctr" indent="0" lvl="0" marL="0">
              <a:buNone/>
              <a:defRPr sz="1600">
                <a:solidFill>
                  <a:schemeClr val="tx1"/>
                </a:solidFill>
              </a:defRPr>
            </a:lvl1pPr>
            <a:lvl2pPr indent="0" lvl="1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95" name="Shape 95"/>
          <p:cNvSpPr txBox="true"/>
          <p:nvPr isPhoto="false">
            <p:ph idx="10" type="dt"/>
          </p:nvPr>
        </p:nvSpPr>
        <p:spPr>
          <a:xfrm flipH="false" flipV="false" rot="0">
            <a:off x="5321300" y="1344613"/>
            <a:ext cx="1555750" cy="530224"/>
          </a:xfrm>
          <a:prstGeom prst="rect">
            <a:avLst/>
          </a:prstGeom>
        </p:spPr>
        <p:txBody>
          <a:bodyPr/>
          <a:lstStyle>
            <a:defPPr/>
            <a:lvl1pPr algn="ctr" lvl="0">
              <a:defRPr baseline="0" spc="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t>15.04.2025</a:t>
            </a:r>
          </a:p>
        </p:txBody>
      </p:sp>
      <p:sp>
        <p:nvSpPr>
          <p:cNvPr hidden="false" id="96" name="Shape 96"/>
          <p:cNvSpPr txBox="true"/>
          <p:nvPr isPhoto="false">
            <p:ph idx="11" type="ftr"/>
          </p:nvPr>
        </p:nvSpPr>
        <p:spPr>
          <a:xfrm flipH="false" flipV="false" rot="0">
            <a:off x="1454150" y="5211763"/>
            <a:ext cx="5907087" cy="228600"/>
          </a:xfrm>
          <a:prstGeom prst="rect">
            <a:avLst/>
          </a:prstGeom>
        </p:spPr>
        <p:txBody>
          <a:bodyPr/>
          <a:lstStyle>
            <a:defPPr/>
            <a:lvl1pPr algn="l" lvl="0"/>
          </a:lstStyle>
          <a:p/>
        </p:txBody>
      </p:sp>
      <p:sp>
        <p:nvSpPr>
          <p:cNvPr hidden="false" id="97" name="Shape 97"/>
          <p:cNvSpPr txBox="true"/>
          <p:nvPr isPhoto="false">
            <p:ph idx="12" type="sldNum"/>
          </p:nvPr>
        </p:nvSpPr>
        <p:spPr>
          <a:xfrm flipH="false" flipV="false" rot="0">
            <a:off x="8604250" y="5211763"/>
            <a:ext cx="2112963" cy="2286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8" name="GroupShape 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" name="Shape 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body"/>
          </p:nvPr>
        </p:nvSpPr>
        <p:spPr>
          <a:xfrm flipH="false" flipV="false" rot="0">
            <a:off x="1066800" y="2103120"/>
            <a:ext cx="4754880" cy="3749040"/>
          </a:xfrm>
          <a:prstGeom prst="rect">
            <a:avLst/>
          </a:prstGeom>
        </p:spPr>
        <p:txBody>
          <a:bodyPr/>
          <a:lstStyle>
            <a:defPPr/>
            <a:lvl1pPr lvl="0">
              <a:defRPr sz="1800"/>
            </a:lvl1pPr>
            <a:lvl2pPr lvl="1">
              <a:defRPr sz="1600"/>
            </a:lvl2pPr>
            <a:lvl3pPr lvl="2">
              <a:defRPr sz="1400"/>
            </a:lvl3pPr>
            <a:lvl4pPr lvl="3">
              <a:defRPr sz="1400"/>
            </a:lvl4pPr>
            <a:lvl5pPr lvl="4">
              <a:defRPr sz="1400"/>
            </a:lvl5pPr>
            <a:lvl6pPr lvl="5">
              <a:defRPr sz="1400"/>
            </a:lvl6pPr>
            <a:lvl7pPr lvl="6">
              <a:defRPr sz="1400"/>
            </a:lvl7pPr>
            <a:lvl8pPr lvl="7">
              <a:defRPr sz="1400"/>
            </a:lvl8pPr>
            <a:lvl9pPr lvl="8">
              <a:defRPr sz="14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2" type="body"/>
          </p:nvPr>
        </p:nvSpPr>
        <p:spPr>
          <a:xfrm flipH="false" flipV="false" rot="0">
            <a:off x="6370320" y="2103120"/>
            <a:ext cx="4754880" cy="3749040"/>
          </a:xfrm>
          <a:prstGeom prst="rect">
            <a:avLst/>
          </a:prstGeom>
        </p:spPr>
        <p:txBody>
          <a:bodyPr/>
          <a:lstStyle>
            <a:defPPr/>
            <a:lvl1pPr lvl="0">
              <a:defRPr sz="1800"/>
            </a:lvl1pPr>
            <a:lvl2pPr lvl="1">
              <a:defRPr sz="1600"/>
            </a:lvl2pPr>
            <a:lvl3pPr lvl="2">
              <a:defRPr sz="1400"/>
            </a:lvl3pPr>
            <a:lvl4pPr lvl="3">
              <a:defRPr sz="1400"/>
            </a:lvl4pPr>
            <a:lvl5pPr lvl="4">
              <a:defRPr sz="1400"/>
            </a:lvl5pPr>
            <a:lvl6pPr lvl="5">
              <a:defRPr sz="1400"/>
            </a:lvl6pPr>
            <a:lvl7pPr lvl="6">
              <a:defRPr sz="1400"/>
            </a:lvl7pPr>
            <a:lvl8pPr lvl="7">
              <a:defRPr sz="1400"/>
            </a:lvl8pPr>
            <a:lvl9pPr lvl="8">
              <a:defRPr sz="14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72" name="Shape 7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3" name="Shape 7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1069848" y="2074334"/>
            <a:ext cx="4754880" cy="64008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ctr" indent="0" lvl="0" marL="0">
              <a:buNone/>
              <a:defRPr b="false" sz="1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indent="0" lvl="1" marL="457200">
              <a:buNone/>
              <a:defRPr b="true" sz="19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1069848" y="2755898"/>
            <a:ext cx="4754880" cy="3200400"/>
          </a:xfrm>
          <a:prstGeom prst="rect">
            <a:avLst/>
          </a:prstGeom>
        </p:spPr>
        <p:txBody>
          <a:bodyPr/>
          <a:lstStyle>
            <a:defPPr/>
            <a:lvl1pPr lvl="0">
              <a:defRPr sz="1800"/>
            </a:lvl1pPr>
            <a:lvl2pPr lvl="1">
              <a:defRPr sz="1600"/>
            </a:lvl2pPr>
            <a:lvl3pPr lvl="2">
              <a:defRPr sz="1400"/>
            </a:lvl3pPr>
            <a:lvl4pPr lvl="3">
              <a:defRPr sz="1400"/>
            </a:lvl4pPr>
            <a:lvl5pPr lvl="4">
              <a:defRPr sz="1400"/>
            </a:lvl5pPr>
            <a:lvl6pPr lvl="5">
              <a:defRPr sz="1400"/>
            </a:lvl6pPr>
            <a:lvl7pPr lvl="6">
              <a:defRPr sz="1400"/>
            </a:lvl7pPr>
            <a:lvl8pPr lvl="7">
              <a:defRPr sz="1400"/>
            </a:lvl8pPr>
            <a:lvl9pPr lvl="8">
              <a:defRPr sz="14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3" type="body"/>
          </p:nvPr>
        </p:nvSpPr>
        <p:spPr>
          <a:xfrm flipH="false" flipV="false" rot="0">
            <a:off x="6373368" y="2074334"/>
            <a:ext cx="4754880" cy="64008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ctr" indent="0" lvl="0" marL="0">
              <a:buNone/>
              <a:defRPr b="false" sz="1900">
                <a:solidFill>
                  <a:schemeClr val="tx2"/>
                </a:solidFill>
              </a:defRPr>
            </a:lvl1pPr>
            <a:lvl2pPr indent="0" lvl="1" marL="457200">
              <a:buNone/>
              <a:defRPr b="true" sz="19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8" name="Shape 18"/>
          <p:cNvSpPr txBox="true"/>
          <p:nvPr isPhoto="false">
            <p:ph idx="4" type="body"/>
          </p:nvPr>
        </p:nvSpPr>
        <p:spPr>
          <a:xfrm flipH="false" flipV="false" rot="0">
            <a:off x="6373368" y="2756581"/>
            <a:ext cx="4754880" cy="3200400"/>
          </a:xfrm>
          <a:prstGeom prst="rect">
            <a:avLst/>
          </a:prstGeom>
        </p:spPr>
        <p:txBody>
          <a:bodyPr/>
          <a:lstStyle>
            <a:defPPr/>
            <a:lvl1pPr lvl="0">
              <a:defRPr sz="1800"/>
            </a:lvl1pPr>
            <a:lvl2pPr lvl="1">
              <a:defRPr sz="1600"/>
            </a:lvl2pPr>
            <a:lvl3pPr lvl="2">
              <a:defRPr sz="1400"/>
            </a:lvl3pPr>
            <a:lvl4pPr lvl="3">
              <a:defRPr sz="1400"/>
            </a:lvl4pPr>
            <a:lvl5pPr lvl="4">
              <a:defRPr sz="1400"/>
            </a:lvl5pPr>
            <a:lvl6pPr lvl="5">
              <a:defRPr sz="1400"/>
            </a:lvl6pPr>
            <a:lvl7pPr lvl="6">
              <a:defRPr sz="1400"/>
            </a:lvl7pPr>
            <a:lvl8pPr lvl="7">
              <a:defRPr sz="1400"/>
            </a:lvl8pPr>
            <a:lvl9pPr lvl="8">
              <a:defRPr sz="14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9" name="Shape 1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20" name="Shape 2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1" name="Shape 2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Tx">
  <p:cSld name="Title, Text and Object">
    <p:spTree>
      <p:nvGrpSpPr>
        <p:cNvPr hidden="false" id="74" name="GroupShape 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5" name="Shape 75"/>
          <p:cNvSpPr txBox="false"/>
          <p:nvPr isPhoto="false"/>
        </p:nvSpPr>
        <p:spPr>
          <a:xfrm flipH="false" flipV="false" rot="0"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6" name="Shape 76"/>
          <p:cNvSpPr txBox="false"/>
          <p:nvPr isPhoto="false"/>
        </p:nvSpPr>
        <p:spPr>
          <a:xfrm flipH="false" flipV="false" rot="0"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9158288" y="374650"/>
            <a:ext cx="2651125" cy="6108700"/>
          </a:xfrm>
          <a:prstGeom prst="rect">
            <a:avLst/>
          </a:prstGeom>
          <a:noFill/>
          <a:ln w="6350">
            <a:solidFill>
              <a:srgbClr val="FFFFFF"/>
            </a:solidFill>
            <a:prstDash val="solid"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" name="Shape 78"/>
          <p:cNvSpPr txBox="true"/>
          <p:nvPr isPhoto="false">
            <p:ph idx="0" type="title"/>
          </p:nvPr>
        </p:nvSpPr>
        <p:spPr>
          <a:xfrm flipH="false" flipV="false" rot="0">
            <a:off x="9296400" y="607392"/>
            <a:ext cx="2430780" cy="1645920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buNone/>
              <a:defRPr b="false" baseline="0" cap="none" spc="0" sz="28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9" name="Shape 79"/>
          <p:cNvSpPr txBox="true"/>
          <p:nvPr isPhoto="false">
            <p:ph idx="1" type="body"/>
          </p:nvPr>
        </p:nvSpPr>
        <p:spPr>
          <a:xfrm flipH="false" flipV="false" rot="0">
            <a:off x="685800" y="609600"/>
            <a:ext cx="7772400" cy="5334000"/>
          </a:xfrm>
          <a:prstGeom prst="rect">
            <a:avLst/>
          </a:prstGeom>
        </p:spPr>
        <p:txBody>
          <a:bodyPr/>
          <a:lstStyle>
            <a:defPPr/>
            <a:lvl1pPr lvl="0">
              <a:defRPr sz="1800"/>
            </a:lvl1pPr>
            <a:lvl2pPr lvl="1">
              <a:defRPr sz="1600"/>
            </a:lvl2pPr>
            <a:lvl3pPr lvl="2">
              <a:defRPr sz="1400"/>
            </a:lvl3pPr>
            <a:lvl4pPr lvl="3">
              <a:defRPr sz="1400"/>
            </a:lvl4pPr>
            <a:lvl5pPr lvl="4">
              <a:defRPr sz="1400"/>
            </a:lvl5pPr>
            <a:lvl6pPr lvl="5">
              <a:defRPr sz="1400"/>
            </a:lvl6pPr>
            <a:lvl7pPr lvl="6">
              <a:defRPr sz="1400"/>
            </a:lvl7pPr>
            <a:lvl8pPr lvl="7">
              <a:defRPr sz="1400"/>
            </a:lvl8pPr>
            <a:lvl9pPr lvl="8">
              <a:defRPr sz="14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0" name="Shape 80"/>
          <p:cNvSpPr txBox="true"/>
          <p:nvPr isPhoto="false">
            <p:ph idx="2" type="body"/>
          </p:nvPr>
        </p:nvSpPr>
        <p:spPr>
          <a:xfrm flipH="false" flipV="false" rot="0">
            <a:off x="9296400" y="2286000"/>
            <a:ext cx="2430780" cy="35052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1" name="Shape 8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15.04.2025</a:t>
            </a:r>
          </a:p>
        </p:txBody>
      </p:sp>
      <p:sp>
        <p:nvSpPr>
          <p:cNvPr hidden="false" id="82" name="Shape 8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algn="r" lvl="0"/>
          </a:lstStyle>
          <a:p/>
        </p:txBody>
      </p:sp>
      <p:sp>
        <p:nvSpPr>
          <p:cNvPr hidden="false" id="83" name="Shape 83"/>
          <p:cNvSpPr txBox="true"/>
          <p:nvPr isPhoto="false">
            <p:ph idx="12" type="sldNum"/>
          </p:nvPr>
        </p:nvSpPr>
        <p:spPr>
          <a:xfrm flipH="false" flipV="false" rot="0">
            <a:off x="10393363" y="6223000"/>
            <a:ext cx="1463675" cy="274637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false"/>
          <p:nvPr isPhoto="false"/>
        </p:nvSpPr>
        <p:spPr>
          <a:xfrm flipH="false" flipV="false" rot="0"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6" name="Shape 56"/>
          <p:cNvSpPr txBox="false"/>
          <p:nvPr isPhoto="false"/>
        </p:nvSpPr>
        <p:spPr>
          <a:xfrm flipH="false" flipV="false" rot="0">
            <a:off x="9158288" y="374650"/>
            <a:ext cx="2651125" cy="6108700"/>
          </a:xfrm>
          <a:prstGeom prst="rect">
            <a:avLst/>
          </a:prstGeom>
          <a:noFill/>
          <a:ln w="6350">
            <a:solidFill>
              <a:srgbClr val="FFFFFF"/>
            </a:solidFill>
            <a:prstDash val="solid"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7" name="Shape 57"/>
          <p:cNvSpPr txBox="true"/>
          <p:nvPr isPhoto="false">
            <p:ph idx="0" type="title"/>
          </p:nvPr>
        </p:nvSpPr>
        <p:spPr>
          <a:xfrm flipH="false" flipV="false" rot="0">
            <a:off x="9296400" y="603504"/>
            <a:ext cx="2432304" cy="164592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algn="l" lvl="0">
              <a:defRPr b="false" sz="28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xfrm flipH="false" flipV="false" rot="0">
            <a:off x="228599" y="237743"/>
            <a:ext cx="8531352" cy="6382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hidden="false" id="59" name="Shape 59"/>
          <p:cNvSpPr txBox="true"/>
          <p:nvPr isPhoto="false">
            <p:ph idx="2" type="body"/>
          </p:nvPr>
        </p:nvSpPr>
        <p:spPr>
          <a:xfrm flipH="false" flipV="false" rot="0">
            <a:off x="9296400" y="2286000"/>
            <a:ext cx="2432304" cy="350215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algn="l" indent="0" lvl="0" mar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r>
              <a:t>15.04.2025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wrap="square"/>
          <a:lstStyle>
            <a:defPPr/>
            <a:lvl1pPr algn="r"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xfrm flipH="false" flipV="false" rot="0">
            <a:off x="10396538" y="6227763"/>
            <a:ext cx="1463675" cy="273050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234696" y="237743"/>
            <a:ext cx="11722608" cy="6382511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bIns="45720" lIns="91440" rIns="91440" tIns="45720"/>
          <a:p>
            <a:pPr algn="l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true"/>
          <p:nvPr isPhoto="false">
            <p:ph idx="0" type="title"/>
          </p:nvPr>
        </p:nvSpPr>
        <p:spPr>
          <a:xfrm flipH="false" flipV="false" rot="0">
            <a:off x="1066800" y="642938"/>
            <a:ext cx="10058400" cy="1371599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bIns="45720" lIns="91440" rIns="91440" tIns="45720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4" name="Shape 4"/>
          <p:cNvSpPr txBox="true"/>
          <p:nvPr isPhoto="false">
            <p:ph idx="1" type="body"/>
          </p:nvPr>
        </p:nvSpPr>
        <p:spPr>
          <a:xfrm flipH="false" flipV="false" rot="0">
            <a:off x="1066800" y="2103438"/>
            <a:ext cx="10058400" cy="393223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" name="Shape 5"/>
          <p:cNvSpPr txBox="true"/>
          <p:nvPr isPhoto="false">
            <p:ph idx="2" type="dt"/>
          </p:nvPr>
        </p:nvSpPr>
        <p:spPr>
          <a:xfrm flipH="false" flipV="false" rot="0">
            <a:off x="274638" y="6307138"/>
            <a:ext cx="2743200" cy="274637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15.04.2025</a:t>
            </a:r>
          </a:p>
        </p:txBody>
      </p:sp>
      <p:sp>
        <p:nvSpPr>
          <p:cNvPr hidden="false" id="6" name="Shape 6"/>
          <p:cNvSpPr txBox="true"/>
          <p:nvPr isPhoto="false">
            <p:ph idx="3" type="ftr"/>
          </p:nvPr>
        </p:nvSpPr>
        <p:spPr>
          <a:xfrm flipH="false" flipV="false" rot="0">
            <a:off x="3489325" y="6307138"/>
            <a:ext cx="5213350" cy="274637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/>
        </p:txBody>
      </p:sp>
      <p:sp>
        <p:nvSpPr>
          <p:cNvPr hidden="false" id="7" name="Shape 7"/>
          <p:cNvSpPr txBox="true"/>
          <p:nvPr isPhoto="false">
            <p:ph idx="4" type="sldNum"/>
          </p:nvPr>
        </p:nvSpPr>
        <p:spPr>
          <a:xfrm flipH="false" flipV="false" rot="0">
            <a:off x="10469563" y="6307138"/>
            <a:ext cx="1463675" cy="274637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r" lvl="0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defRPr sz="4800">
          <a:solidFill>
            <a:srgbClr val="262626"/>
          </a:solidFill>
          <a:latin typeface="+mj-lt"/>
          <a:ea typeface="+mj-ea"/>
          <a:cs typeface="+mj-cs"/>
        </a:defRPr>
      </a:lvl1pPr>
      <a:lvl2pPr algn="l" lvl="1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2pPr>
      <a:lvl3pPr algn="l" lvl="2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3pPr>
      <a:lvl4pPr algn="l" lvl="3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4pPr>
      <a:lvl5pPr algn="l" lvl="4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5pPr>
      <a:lvl6pPr algn="l" indent="0" lvl="5" marL="457200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6pPr>
      <a:lvl7pPr algn="l" indent="0" lvl="6" marL="914400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7pPr>
      <a:lvl8pPr algn="l" indent="0" lvl="7" marL="1371600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8pPr>
      <a:lvl9pPr algn="l" indent="0" lvl="8" marL="1828800">
        <a:lnSpc>
          <a:spcPct val="90000"/>
        </a:lnSpc>
        <a:defRPr sz="4800">
          <a:solidFill>
            <a:srgbClr val="262626"/>
          </a:solidFill>
          <a:latin typeface="Century Gothic"/>
          <a:ea typeface="Century Gothic"/>
          <a:cs typeface="Century Gothic"/>
        </a:defRPr>
      </a:lvl9pPr>
    </p:titleStyle>
    <p:bodyStyle>
      <a:defPPr/>
      <a:lvl1pPr algn="l" indent="-182563" lvl="0" marL="182563">
        <a:spcBef>
          <a:spcPts val="900"/>
        </a:spcBef>
        <a:buClr>
          <a:srgbClr val="262626"/>
        </a:buClr>
        <a:buFont typeface="Garamond"/>
        <a:buChar char="◦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182562" lvl="1" marL="457200">
        <a:spcBef>
          <a:spcPts val="500"/>
        </a:spcBef>
        <a:buClr>
          <a:srgbClr val="262626"/>
        </a:buClr>
        <a:buFont typeface="Garamond"/>
        <a:buChar char="◦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182562" lvl="2" marL="730250">
        <a:spcBef>
          <a:spcPts val="500"/>
        </a:spcBef>
        <a:buClr>
          <a:srgbClr val="262626"/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algn="l" indent="-182562" lvl="3" marL="1004888">
        <a:spcBef>
          <a:spcPts val="500"/>
        </a:spcBef>
        <a:buClr>
          <a:srgbClr val="262626"/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algn="l" indent="-182562" lvl="4" marL="1279525">
        <a:spcBef>
          <a:spcPts val="500"/>
        </a:spcBef>
        <a:buClr>
          <a:srgbClr val="262626"/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160000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1899999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220000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250000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/>
        <a:buChar char="◦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media/4.jpeg" Type="http://schemas.openxmlformats.org/officeDocument/2006/relationships/image"/>
  <Relationship Id="rId3" Target="../media/5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https://4ege.ru/vpr/70400-raspisanie-vpr-2025.html" TargetMode="External" Type="http://schemas.openxmlformats.org/officeDocument/2006/relationships/hyperlink"/>
  <Relationship Id="rId2" Target="../media/7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https://fioco.ru/obraztsi_i_opisaniya_vpr_2025" TargetMode="External" Type="http://schemas.openxmlformats.org/officeDocument/2006/relationships/hyperlink"/>
  <Relationship Id="rId2" Target="../slideLayouts/slideLayout2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media/8.jpeg" Type="http://schemas.openxmlformats.org/officeDocument/2006/relationships/image"/>
  <Relationship Id="rId2" Target="../media/9.jpeg" Type="http://schemas.openxmlformats.org/officeDocument/2006/relationships/image"/>
  <Relationship Id="rId3" Target="../media/10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1" Target="../media/1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9.xml.rels><?xml version="1.0" encoding="UTF-8" standalone="no" ?>
<Relationships xmlns="http://schemas.openxmlformats.org/package/2006/relationships">
  <Relationship Id="rId1" Target="../media/1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1" Target="../media/1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1.xml.rels><?xml version="1.0" encoding="UTF-8" standalone="no" ?>
<Relationships xmlns="http://schemas.openxmlformats.org/package/2006/relationships">
  <Relationship Id="rId1" Target="../media/14.jpeg" Type="http://schemas.openxmlformats.org/officeDocument/2006/relationships/image"/>
  <Relationship Id="rId2" Target="../media/15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22.xml.rels><?xml version="1.0" encoding="UTF-8" standalone="no" ?>
<Relationships xmlns="http://schemas.openxmlformats.org/package/2006/relationships">
  <Relationship Id="rId1" Target="../media/16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3.xml.rels><?xml version="1.0" encoding="UTF-8" standalone="no" ?>
<Relationships xmlns="http://schemas.openxmlformats.org/package/2006/relationships">
  <Relationship Id="rId1" Target="../media/17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4.xml.rels><?xml version="1.0" encoding="UTF-8" standalone="no" ?>
<Relationships xmlns="http://schemas.openxmlformats.org/package/2006/relationships">
  <Relationship Id="rId1" Target="../media/18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5.xml.rels><?xml version="1.0" encoding="UTF-8" standalone="no" ?>
<Relationships xmlns="http://schemas.openxmlformats.org/package/2006/relationships">
  <Relationship Id="rId1" Target="../media/19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6.xml.rels><?xml version="1.0" encoding="UTF-8" standalone="no" ?>
<Relationships xmlns="http://schemas.openxmlformats.org/package/2006/relationships">
  <Relationship Id="rId1" Target="../media/20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7.xml.rels><?xml version="1.0" encoding="UTF-8" standalone="no" ?>
<Relationships xmlns="http://schemas.openxmlformats.org/package/2006/relationships">
  <Relationship Id="rId1" Target="../media/2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8.xml.rels><?xml version="1.0" encoding="UTF-8" standalone="no" ?>
<Relationships xmlns="http://schemas.openxmlformats.org/package/2006/relationships">
  <Relationship Id="rId1" Target="../media/22.png" Type="http://schemas.openxmlformats.org/officeDocument/2006/relationships/image"/>
  <Relationship Id="rId2" Target="../media/23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29.xml.rels><?xml version="1.0" encoding="UTF-8" standalone="no" ?>
<Relationships xmlns="http://schemas.openxmlformats.org/package/2006/relationships">
  <Relationship Id="rId1" Target="../media/24.jpeg" Type="http://schemas.openxmlformats.org/officeDocument/2006/relationships/image"/>
  <Relationship Id="rId2" Target="../media/25.jpeg" Type="http://schemas.openxmlformats.org/officeDocument/2006/relationships/image"/>
  <Relationship Id="rId3" Target="../media/26.jpeg" Type="http://schemas.openxmlformats.org/officeDocument/2006/relationships/image"/>
  <Relationship Id="rId4" Target="../media/27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0.xml.rels><?xml version="1.0" encoding="UTF-8" standalone="no" ?>
<Relationships xmlns="http://schemas.openxmlformats.org/package/2006/relationships">
  <Relationship Id="rId1" Target="../media/28.jpeg" Type="http://schemas.openxmlformats.org/officeDocument/2006/relationships/image"/>
  <Relationship Id="rId2" Target="../media/29.jpeg" Type="http://schemas.openxmlformats.org/officeDocument/2006/relationships/image"/>
  <Relationship Id="rId3" Target="../media/30.jpeg" Type="http://schemas.openxmlformats.org/officeDocument/2006/relationships/image"/>
  <Relationship Id="rId4" Target="../media/31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31.xml.rels><?xml version="1.0" encoding="UTF-8" standalone="no" ?>
<Relationships xmlns="http://schemas.openxmlformats.org/package/2006/relationships">
  <Relationship Id="rId1" Target="../media/3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2.xml.rels><?xml version="1.0" encoding="UTF-8" standalone="no" ?>
<Relationships xmlns="http://schemas.openxmlformats.org/package/2006/relationships">
  <Relationship Id="rId1" Target="../media/3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4.xml.rels><?xml version="1.0" encoding="UTF-8" standalone="no" ?>
<Relationships xmlns="http://schemas.openxmlformats.org/package/2006/relationships">
  <Relationship Id="rId1" Target="https://ug.ru/vpr-2025-po-russkomu-yazyku-v-5-8-klassah-s-chem-svyazany-peremeny/" TargetMode="External" Type="http://schemas.openxmlformats.org/officeDocument/2006/relationships/hyperlink"/>
  <Relationship Id="rId2" Target="../slideLayouts/slideLayout6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0" name="Picture 100"/>
          <p:cNvPicPr preferRelativeResize="true"/>
          <p:nvPr isPhoto="false">
            <p:ph idx="1" type="body"/>
          </p:nvPr>
        </p:nvPicPr>
        <p:blipFill>
          <a:blip r:embed="rId1"/>
          <a:srcRect b="25539" l="8482" r="57797" t="23843"/>
          <a:stretch/>
        </p:blipFill>
        <p:spPr>
          <a:xfrm flipH="false" flipV="false" rot="0">
            <a:off x="476250" y="338138"/>
            <a:ext cx="1762125" cy="1485900"/>
          </a:xfrm>
          <a:prstGeom prst="rect">
            <a:avLst/>
          </a:prstGeom>
        </p:spPr>
      </p:pic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933450" y="1714500"/>
            <a:ext cx="1885950" cy="4524375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sz="9600">
                <a:solidFill>
                  <a:srgbClr val="134263"/>
                </a:solidFill>
                <a:latin typeface="Century Gothic"/>
                <a:ea typeface="Century Gothic"/>
                <a:cs typeface="Century Gothic"/>
              </a:rPr>
              <a:t>В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9600">
                <a:solidFill>
                  <a:srgbClr val="134263"/>
                </a:solidFill>
                <a:latin typeface="Century Gothic"/>
                <a:ea typeface="Century Gothic"/>
                <a:cs typeface="Century Gothic"/>
              </a:rPr>
              <a:t>П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9600">
                <a:solidFill>
                  <a:srgbClr val="134263"/>
                </a:solidFill>
                <a:latin typeface="Century Gothic"/>
                <a:ea typeface="Century Gothic"/>
                <a:cs typeface="Century Gothic"/>
              </a:rPr>
              <a:t>Р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2819400" y="1971675"/>
            <a:ext cx="9124950" cy="120015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sz="720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Всероссийские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2905125" y="3248025"/>
            <a:ext cx="7543800" cy="120015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sz="720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проверочные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2905125" y="4733925"/>
            <a:ext cx="6267450" cy="120015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sz="720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работы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06" name="Picture 10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099425" y="4448175"/>
            <a:ext cx="2435225" cy="1879600"/>
          </a:xfrm>
          <a:prstGeom prst="rect">
            <a:avLst/>
          </a:prstGeom>
          <a:ln w="76200">
            <a:solidFill>
              <a:schemeClr val="bg1"/>
            </a:solidFill>
            <a:prstDash val="solid"/>
            <a:headEnd len="med" type="none" w="med"/>
            <a:tailEnd len="med" type="none" w="med"/>
          </a:ln>
        </p:spPr>
      </p:pic>
      <p:pic>
        <p:nvPicPr>
          <p:cNvPr hidden="false" id="108" name="Picture 10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9172575" y="361950"/>
            <a:ext cx="2347913" cy="1722438"/>
          </a:xfrm>
          <a:prstGeom prst="rect">
            <a:avLst/>
          </a:prstGeom>
          <a:ln w="76200">
            <a:solidFill>
              <a:schemeClr val="bg1"/>
            </a:solidFill>
            <a:prstDash val="solid"/>
            <a:headEnd len="med" type="none" w="med"/>
            <a:tailEnd len="med" type="none" w="med"/>
          </a:ln>
        </p:spPr>
      </p:pic>
      <p:sp>
        <p:nvSpPr>
          <p:cNvPr hidden="false" id="109" name="Shape 10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FF0000"/>
                </a:solidFill>
              </a:rPr>
              <a:t>2025год</a:t>
            </a:r>
            <a:endParaRPr b="true">
              <a:solidFill>
                <a:srgbClr val="FF0000"/>
              </a:solidFill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3" name="GroupShape 1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4" name="Shape 13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0070C0"/>
                </a:solidFill>
              </a:rPr>
              <a:t>ВПР 8 класс</a:t>
            </a:r>
          </a:p>
        </p:txBody>
      </p:sp>
      <p:sp>
        <p:nvSpPr>
          <p:cNvPr hidden="false" id="135" name="Shape 13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в 8 классе</a:t>
            </a:r>
            <a:r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«Литература», «Иностранный язык», «География», «Биология», «Химия», «Физика», «Информатика» ВПР проводятся для каждого класса по двум предметам на основе случайного выбора федеральным организатором;</a:t>
            </a:r>
          </a:p>
          <a:p/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7" name="Shape 13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0070C0"/>
                </a:solidFill>
              </a:rPr>
              <a:t>ВПР 10 класс</a:t>
            </a:r>
          </a:p>
        </p:txBody>
      </p:sp>
      <p:sp>
        <p:nvSpPr>
          <p:cNvPr hidden="false" id="138" name="Shape 13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в 10 классе</a:t>
            </a:r>
            <a:r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«География», «Физика», «Химия», «Литература», «Иностранный язык» ВПР проводятся для каждого класса по двум предметам на основе случайного выбора федеральным организатором;</a:t>
            </a:r>
          </a:p>
          <a:p/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9" name="GroupShape 1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0" name="Shape 140"/>
          <p:cNvSpPr txBox="true"/>
          <p:nvPr isPhoto="false">
            <p:ph idx="1" type="body"/>
          </p:nvPr>
        </p:nvSpPr>
        <p:spPr>
          <a:xfrm flipH="false" flipV="false" rot="0">
            <a:off x="1066800" y="499872"/>
            <a:ext cx="10058400" cy="553580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При проведении ВПР образовательным организациям предоставляется альтернативная возможность выполнения участниками работ </a:t>
            </a:r>
            <a:r>
              <a:rPr b="true"/>
              <a:t>в компьютерной форме</a:t>
            </a:r>
            <a:r>
              <a:t>:</a:t>
            </a:r>
          </a:p>
          <a:p>
            <a:r>
              <a:rPr b="true"/>
              <a:t>в 5 классах</a:t>
            </a:r>
            <a:r>
              <a:t> по предметам «История», «Биология»:</a:t>
            </a:r>
          </a:p>
          <a:p>
            <a:r>
              <a:rPr b="true"/>
              <a:t>в 6, 7, 8 классах</a:t>
            </a:r>
            <a:r>
              <a:t> по предметам «История», «Обществознание», «География», «Биология».</a:t>
            </a:r>
          </a:p>
          <a:p/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1" name="GroupShape 1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2" name="Shape 142"/>
          <p:cNvSpPr txBox="true"/>
          <p:nvPr isPhoto="false">
            <p:ph idx="1" type="body"/>
          </p:nvPr>
        </p:nvSpPr>
        <p:spPr>
          <a:xfrm flipH="false" flipV="false" rot="0">
            <a:off x="719138" y="427038"/>
            <a:ext cx="10406062" cy="59134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Новое!</a:t>
            </a:r>
          </a:p>
          <a:p>
            <a:r>
              <a:rPr sz="2800">
                <a:latin typeface="Times New Roman"/>
                <a:ea typeface="Times New Roman"/>
                <a:cs typeface="Times New Roman"/>
              </a:rPr>
              <a:t>Планируется уйти в плане формата ВПР от традиционного формата их проведения, когда дети в письменном виде выполнят работы и организовывать проверку знаний </a:t>
            </a:r>
            <a:r>
              <a:rPr b="true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только в электронном виде, с помощью компьютера. </a:t>
            </a:r>
            <a:r>
              <a:rPr sz="2800">
                <a:latin typeface="Times New Roman"/>
                <a:ea typeface="Times New Roman"/>
                <a:cs typeface="Times New Roman"/>
              </a:rPr>
              <a:t>Причем отведенное время для выполнения работы будет составлять 45 минут (в зависимости от класса и сдаваемого предмета это может быть как один так и два урока ). Насколько эта инициатива будет осуществлена в этом году пока вопрос.</a:t>
            </a:r>
          </a:p>
          <a:p>
            <a:r>
              <a:rPr sz="2800">
                <a:latin typeface="Times New Roman"/>
                <a:ea typeface="Times New Roman"/>
                <a:cs typeface="Times New Roman"/>
              </a:rPr>
              <a:t>В  прошлые годы школы сами принимали решения выставлять оценки за ВПР в журнал, </a:t>
            </a:r>
            <a:r>
              <a:rPr b="true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но в 2025 году планируется, что оценка за ВПР будет выставляться в журнал, причем со значительным коэффициентом, как итоговая работа.</a:t>
            </a:r>
          </a:p>
          <a:p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3" name="GroupShape 1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4" name="Shape 144"/>
          <p:cNvSpPr txBox="true"/>
          <p:nvPr isPhoto="false">
            <p:ph idx="0" type="title"/>
          </p:nvPr>
        </p:nvSpPr>
        <p:spPr>
          <a:xfrm flipH="false" flipV="false" rot="0">
            <a:off x="1457325" y="220663"/>
            <a:ext cx="10058400" cy="13716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sz="44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ОРГАНИЗАЦИОННЫЕ МОМЕНТЫ</a:t>
            </a:r>
          </a:p>
        </p:txBody>
      </p:sp>
      <p:sp>
        <p:nvSpPr>
          <p:cNvPr hidden="false" id="145" name="Shape 145"/>
          <p:cNvSpPr txBox="true"/>
          <p:nvPr isPhoto="false">
            <p:ph idx="1" type="body"/>
          </p:nvPr>
        </p:nvSpPr>
        <p:spPr>
          <a:xfrm flipH="false" flipV="false" rot="0">
            <a:off x="5180013" y="1592263"/>
            <a:ext cx="6438899" cy="46926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 indent="0" marL="0">
              <a:buNone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algn="ctr" indent="0" marL="0">
              <a:buNone/>
            </a:pPr>
            <a:r>
              <a:rPr sz="3600">
                <a:latin typeface="Times New Roman"/>
                <a:ea typeface="Times New Roman"/>
                <a:cs typeface="Times New Roman"/>
              </a:rPr>
              <a:t>Все проверочные работы </a:t>
            </a:r>
            <a:r>
              <a:rPr b="true" sz="3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1"/>
              </a:rPr>
              <a:t>пройдут</a:t>
            </a:r>
            <a:r>
              <a:rPr sz="3600">
                <a:latin typeface="Times New Roman"/>
                <a:ea typeface="Times New Roman"/>
                <a:cs typeface="Times New Roman"/>
              </a:rPr>
              <a:t> с 11 апреля по 16 мая 2025 года.</a:t>
            </a:r>
            <a:br>
              <a:rPr sz="3600">
                <a:latin typeface="Times New Roman"/>
                <a:ea typeface="Times New Roman"/>
                <a:cs typeface="Times New Roman"/>
              </a:rPr>
            </a:br>
            <a:r>
              <a:rPr sz="3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Точные </a:t>
            </a:r>
            <a:r>
              <a:rPr sz="3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даты проведения ВПР определяется  </a:t>
            </a:r>
          </a:p>
          <a:p>
            <a:pPr algn="ctr" indent="0" marL="0">
              <a:buNone/>
            </a:pPr>
            <a:r>
              <a:rPr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образовательной организацией.</a:t>
            </a:r>
            <a:r>
              <a:rPr sz="3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ctr" indent="0" marL="0">
              <a:buNone/>
            </a:pPr>
            <a:r>
              <a:rPr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47" name="Picture 14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72760" y="1781174"/>
            <a:ext cx="4158988" cy="3019425"/>
          </a:xfrm>
          <a:prstGeom prst="roundRect">
            <a:avLst>
              <a:gd fmla="val 4167" name="adj"/>
            </a:avLst>
          </a:prstGeom>
          <a:ln w="76200">
            <a:solidFill>
              <a:schemeClr val="tx2"/>
            </a:solidFill>
            <a:prstDash val="solid"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8" name="GroupShape 1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9" name="Shape 149"/>
          <p:cNvSpPr txBox="true"/>
          <p:nvPr isPhoto="false">
            <p:ph idx="0" type="title"/>
          </p:nvPr>
        </p:nvSpPr>
        <p:spPr>
          <a:xfrm flipH="false" flipV="false" rot="0">
            <a:off x="1457325" y="220663"/>
            <a:ext cx="10058400" cy="13716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sz="44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ОРГАНИЗАЦИОННЫЕ МОМЕНТЫ</a:t>
            </a:r>
          </a:p>
        </p:txBody>
      </p:sp>
      <p:sp>
        <p:nvSpPr>
          <p:cNvPr hidden="false" id="150" name="Shape 150"/>
          <p:cNvSpPr txBox="true"/>
          <p:nvPr isPhoto="false">
            <p:ph idx="1" type="body"/>
          </p:nvPr>
        </p:nvSpPr>
        <p:spPr>
          <a:xfrm flipH="false" flipV="false" rot="0">
            <a:off x="523875" y="1500188"/>
            <a:ext cx="11306175" cy="469106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0">
              <a:buNone/>
            </a:pP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Для экономии времени </a:t>
            </a: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учащийся должен  научиться принимать решение </a:t>
            </a:r>
            <a:r>
              <a:rPr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пропустить </a:t>
            </a: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задание,  в котором возникли трудности    </a:t>
            </a:r>
            <a:r>
              <a:rPr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 вернуться к нему позже</a:t>
            </a: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когда будут выполнены остальные задания. </a:t>
            </a:r>
          </a:p>
          <a:p>
            <a:pPr algn="ctr" indent="0" marL="0">
              <a:buNone/>
            </a:pPr>
            <a:endParaRPr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0" marL="0">
              <a:buNone/>
            </a:pP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Ученик должен уметь </a:t>
            </a: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рассчитывать свои силы и время</a:t>
            </a: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0" marL="0">
              <a:buNone/>
            </a:pPr>
            <a:endParaRPr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0" marL="0">
              <a:buNone/>
            </a:pP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Нужно постараться </a:t>
            </a: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выполнить</a:t>
            </a: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как можно </a:t>
            </a: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больше</a:t>
            </a:r>
            <a:r>
              <a:rPr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заданий. </a:t>
            </a:r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1" name="GroupShape 1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2" name="Shape 15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 sz="2800">
                <a:solidFill>
                  <a:srgbClr val="0070C0"/>
                </a:solidFill>
              </a:rPr>
              <a:t>Федеральный институт оценки качества образования опубликовал обновленные образцы и описания проверочных работ  для проведения ВПР в 2025 году.</a:t>
            </a:r>
            <a:endParaRPr sz="2800">
              <a:solidFill>
                <a:srgbClr val="0070C0"/>
              </a:solidFill>
            </a:endParaRPr>
          </a:p>
        </p:txBody>
      </p:sp>
      <p:sp>
        <p:nvSpPr>
          <p:cNvPr hidden="false" id="153" name="Shape 15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u="sng">
                <a:solidFill>
                  <a:srgbClr val="0000FF"/>
                </a:solidFill>
                <a:hlinkClick r:id="rId1"/>
              </a:rPr>
              <a:t>https://fioco.ru/obraztsi_i_opisaniya_vpr_2025</a:t>
            </a:r>
            <a:r>
              <a:t> </a:t>
            </a:r>
          </a:p>
        </p:txBody>
      </p:sp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5" name="Shape 15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подготовиться к ВПР?</a:t>
            </a:r>
          </a:p>
        </p:txBody>
      </p:sp>
      <p:sp>
        <p:nvSpPr>
          <p:cNvPr hidden="false" id="156" name="Shape 15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0">
              <a:buNone/>
            </a:pPr>
            <a:r>
              <a:rPr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Подготовка</a:t>
            </a:r>
          </a:p>
          <a:p>
            <a:pPr algn="ctr" indent="0" marL="0">
              <a:buNone/>
            </a:pPr>
            <a:endParaRPr sz="44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0" marL="0">
              <a:buNone/>
            </a:pPr>
            <a:r>
              <a:rPr sz="4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учитель             родители          ученик </a:t>
            </a:r>
          </a:p>
          <a:p>
            <a:pPr indent="0" marL="0">
              <a:buNone/>
            </a:pPr>
            <a:r>
              <a:rPr sz="4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0" marL="0">
              <a:buNone/>
            </a:pPr>
            <a:r>
              <a:rPr sz="4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</a:t>
            </a:r>
          </a:p>
        </p:txBody>
      </p:sp>
      <p:pic>
        <p:nvPicPr>
          <p:cNvPr hidden="false" id="158" name="Picture 15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93482" y="4637341"/>
            <a:ext cx="1805750" cy="1711959"/>
          </a:xfrm>
          <a:prstGeom prst="roundRect">
            <a:avLst>
              <a:gd fmla="val 8594" name="adj"/>
            </a:avLst>
          </a:prstGeom>
          <a:ln w="38100">
            <a:solidFill>
              <a:srgbClr val="0070C0"/>
            </a:solidFill>
            <a:prstDash val="solid"/>
          </a:ln>
        </p:spPr>
      </p:pic>
      <p:pic>
        <p:nvPicPr>
          <p:cNvPr hidden="false" id="160" name="Picture 16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925568" y="4535424"/>
            <a:ext cx="1976247" cy="1813876"/>
          </a:xfrm>
          <a:prstGeom prst="roundRect">
            <a:avLst>
              <a:gd fmla="val 8594" name="adj"/>
            </a:avLst>
          </a:prstGeom>
          <a:ln w="38100">
            <a:solidFill>
              <a:srgbClr val="0070C0"/>
            </a:solidFill>
            <a:prstDash val="solid"/>
          </a:ln>
        </p:spPr>
      </p:pic>
      <p:pic>
        <p:nvPicPr>
          <p:cNvPr hidden="false" id="162" name="Picture 16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186928" y="4468685"/>
            <a:ext cx="2492946" cy="1887537"/>
          </a:xfrm>
          <a:prstGeom prst="roundRect">
            <a:avLst>
              <a:gd fmla="val 8594" name="adj"/>
            </a:avLst>
          </a:prstGeom>
          <a:ln w="38100">
            <a:solidFill>
              <a:srgbClr val="0070C0"/>
            </a:solidFill>
            <a:prstDash val="solid"/>
          </a:ln>
        </p:spPr>
      </p:pic>
      <p:sp>
        <p:nvSpPr>
          <p:cNvPr hidden="false" id="163" name="Shape 163"/>
          <p:cNvSpPr txBox="false"/>
          <p:nvPr isPhoto="false"/>
        </p:nvSpPr>
        <p:spPr>
          <a:xfrm flipH="true" flipV="false" rot="0">
            <a:off x="2901950" y="2779713"/>
            <a:ext cx="2097088" cy="1060450"/>
          </a:xfrm>
          <a:prstGeom prst="straightConnector1">
            <a:avLst/>
          </a:prstGeom>
          <a:ln w="38100">
            <a:solidFill>
              <a:schemeClr val="dk1"/>
            </a:solidFill>
            <a:prstDash val="solid"/>
            <a:tailEnd len="med" type="arrow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164" name="Shape 164"/>
          <p:cNvSpPr txBox="false"/>
          <p:nvPr isPhoto="false"/>
        </p:nvSpPr>
        <p:spPr>
          <a:xfrm flipH="true" flipV="false" rot="0">
            <a:off x="6053138" y="2779713"/>
            <a:ext cx="0" cy="1146175"/>
          </a:xfrm>
          <a:prstGeom prst="straightConnector1">
            <a:avLst/>
          </a:prstGeom>
          <a:ln w="38100">
            <a:solidFill>
              <a:schemeClr val="dk1"/>
            </a:solidFill>
            <a:prstDash val="solid"/>
            <a:tailEnd len="med" type="arrow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165" name="Shape 165"/>
          <p:cNvSpPr txBox="false"/>
          <p:nvPr isPhoto="false"/>
        </p:nvSpPr>
        <p:spPr>
          <a:xfrm flipH="false" flipV="false" rot="0">
            <a:off x="7254875" y="2746375"/>
            <a:ext cx="1766888" cy="1093787"/>
          </a:xfrm>
          <a:prstGeom prst="straightConnector1">
            <a:avLst/>
          </a:prstGeom>
          <a:ln w="38100">
            <a:solidFill>
              <a:schemeClr val="dk1"/>
            </a:solidFill>
            <a:prstDash val="solid"/>
            <a:tailEnd len="med" type="arrow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6" name="GroupShape 1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7" name="Shape 16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подготовиться к ВПР?</a:t>
            </a:r>
          </a:p>
        </p:txBody>
      </p:sp>
      <p:sp>
        <p:nvSpPr>
          <p:cNvPr hidden="false" id="168" name="Shape 168"/>
          <p:cNvSpPr txBox="true"/>
          <p:nvPr isPhoto="false">
            <p:ph idx="1" type="body"/>
          </p:nvPr>
        </p:nvSpPr>
        <p:spPr>
          <a:xfrm flipH="false" flipV="false" rot="0">
            <a:off x="1066800" y="1792288"/>
            <a:ext cx="10058400" cy="464502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0">
              <a:buNone/>
            </a:pPr>
            <a:r>
              <a:rPr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Учитель</a:t>
            </a:r>
            <a:r>
              <a:rPr sz="1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Систематизированное повторение учебного материала;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Выявление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тем, которые вызывают затруднения у большей части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класса;</a:t>
            </a:r>
            <a:endParaRPr sz="40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Разработка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заданий для отработки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учебного материала вызывающих затруднения у учащихся;</a:t>
            </a:r>
            <a:endParaRPr sz="40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Вовлечение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учащихся во внеурочную деятельность, способствующую подготовке к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ВПР;</a:t>
            </a:r>
            <a:endParaRPr sz="40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Разработка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рекомендаций для подготовки к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ВПР  для   родителей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sz="4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обучающихся.</a:t>
            </a:r>
            <a:endParaRPr sz="40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0" marL="0">
              <a:buNone/>
            </a:pPr>
            <a:r>
              <a:rPr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</a:t>
            </a:r>
            <a:endParaRPr sz="1800"/>
          </a:p>
        </p:txBody>
      </p:sp>
      <p:pic>
        <p:nvPicPr>
          <p:cNvPr hidden="false" id="170" name="Picture 17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3550" y="408812"/>
            <a:ext cx="1913890" cy="1913890"/>
          </a:xfrm>
          <a:prstGeom prst="ellipse">
            <a:avLst/>
          </a:prstGeom>
          <a:ln w="38100">
            <a:solidFill>
              <a:srgbClr val="0070C0"/>
            </a:solidFill>
            <a:prstDash val="solid"/>
          </a:ln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1" name="GroupShape 1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2" name="Shape 17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подготовиться к ВПР?</a:t>
            </a:r>
          </a:p>
        </p:txBody>
      </p:sp>
      <p:sp>
        <p:nvSpPr>
          <p:cNvPr hidden="false" id="173" name="Shape 173"/>
          <p:cNvSpPr txBox="true"/>
          <p:nvPr isPhoto="false">
            <p:ph idx="1" type="body"/>
          </p:nvPr>
        </p:nvSpPr>
        <p:spPr>
          <a:xfrm flipH="false" flipV="false" rot="0">
            <a:off x="1066800" y="1792288"/>
            <a:ext cx="10058400" cy="4243386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0">
              <a:buNone/>
            </a:pPr>
            <a:r>
              <a:rPr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Ученики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егулярное </a:t>
            </a: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выполнение домашних заданий;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Повторение </a:t>
            </a: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пройденного теоретического материала</a:t>
            </a: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46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Выходить </a:t>
            </a:r>
            <a:r>
              <a:rPr sz="46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 рамки учебной программы и принимать участие в конкурсах, олимпиадах, конференциях разного уровня.</a:t>
            </a:r>
          </a:p>
        </p:txBody>
      </p:sp>
      <p:pic>
        <p:nvPicPr>
          <p:cNvPr hidden="false" id="175" name="Picture 1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00216" y="307277"/>
            <a:ext cx="2399248" cy="1899475"/>
          </a:xfrm>
          <a:prstGeom prst="ellipse">
            <a:avLst/>
          </a:prstGeom>
          <a:ln w="38100">
            <a:solidFill>
              <a:srgbClr val="0070C0"/>
            </a:solidFill>
            <a:prstDash val="solid"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1" name="Shape 111"/>
          <p:cNvSpPr txBox="true"/>
          <p:nvPr isPhoto="false">
            <p:ph idx="0" type="title"/>
          </p:nvPr>
        </p:nvSpPr>
        <p:spPr>
          <a:xfrm flipH="false" flipV="false" rot="0">
            <a:off x="1444752" y="1645920"/>
            <a:ext cx="10058400" cy="33710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br>
              <a:rPr sz="5400"/>
            </a:br>
            <a:r>
              <a:rPr b="true" sz="3200">
                <a:solidFill>
                  <a:schemeClr val="accent2">
                    <a:lumMod val="50000"/>
                  </a:schemeClr>
                </a:solidFill>
              </a:rPr>
              <a:t>Всероссийские проверочные работы будут проводиться для обучающихся 4–8, 10 классов.</a:t>
            </a:r>
            <a:br>
              <a:rPr b="true" sz="5400">
                <a:solidFill>
                  <a:schemeClr val="accent2">
                    <a:lumMod val="50000"/>
                  </a:schemeClr>
                </a:solidFill>
              </a:rPr>
            </a:br>
            <a:endParaRPr b="true" sz="54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6" name="GroupShape 1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7" name="Shape 17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подготовиться к ВПР?</a:t>
            </a:r>
          </a:p>
        </p:txBody>
      </p:sp>
      <p:sp>
        <p:nvSpPr>
          <p:cNvPr hidden="false" id="178" name="Shape 178"/>
          <p:cNvSpPr txBox="true"/>
          <p:nvPr isPhoto="false">
            <p:ph idx="1" type="body"/>
          </p:nvPr>
        </p:nvSpPr>
        <p:spPr>
          <a:xfrm flipH="false" flipV="false" rot="0">
            <a:off x="1066800" y="1852613"/>
            <a:ext cx="10058400" cy="418306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0">
              <a:buNone/>
            </a:pPr>
            <a:r>
              <a:rPr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Родители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Регулярный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контроль за выполнением домашних заданий и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дополнительных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рекомендаций педагога;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Создание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условий для общего развития ребёнка (развитие кругозора, внимания, логики, речи устной и письменной, развитие организационных умений);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Предоставление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возможности в выполнении тренировочных проверочных работ из разных источников;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По </a:t>
            </a:r>
            <a:r>
              <a:rPr sz="44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мере необходимости оказывать помощь ребёнку в учебной деятельности.</a:t>
            </a:r>
          </a:p>
          <a:p>
            <a:pPr indent="0" marL="0">
              <a:buNone/>
            </a:pPr>
            <a:endParaRPr sz="44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80" name="Picture 1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65252" y="453517"/>
            <a:ext cx="1852613" cy="1712913"/>
          </a:xfrm>
          <a:prstGeom prst="ellipse">
            <a:avLst/>
          </a:prstGeom>
          <a:ln w="38100">
            <a:solidFill>
              <a:srgbClr val="0070C0"/>
            </a:solidFill>
            <a:prstDash val="solid"/>
          </a:ln>
        </p:spPr>
      </p:pic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1" name="GroupShape 1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2" name="Shape 18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Важные вопросы и ответы о ВПР, которые нужно знать </a:t>
            </a:r>
            <a:b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каждому родителю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hidden="false" id="184" name="Picture 184"/>
          <p:cNvPicPr preferRelativeResize="true"/>
          <p:nvPr isPhoto="false">
            <p:ph idx="1" type="body"/>
          </p:nvPr>
        </p:nvPicPr>
        <p:blipFill>
          <a:blip r:embed="rId1"/>
          <a:srcRect b="12236" l="0" r="0" t="19554"/>
          <a:stretch/>
        </p:blipFill>
        <p:spPr>
          <a:xfrm flipH="false" flipV="false" rot="0">
            <a:off x="228600" y="3133725"/>
            <a:ext cx="6584950" cy="2524125"/>
          </a:xfrm>
          <a:prstGeom prst="rect">
            <a:avLst/>
          </a:prstGeom>
        </p:spPr>
      </p:pic>
      <p:pic>
        <p:nvPicPr>
          <p:cNvPr hidden="false" id="186" name="Picture 18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308725" y="2635250"/>
            <a:ext cx="5368925" cy="3579813"/>
          </a:xfrm>
          <a:prstGeom prst="rect">
            <a:avLst/>
          </a:prstGeom>
          <a:ln w="76200">
            <a:solidFill>
              <a:schemeClr val="bg1"/>
            </a:solidFill>
            <a:prstDash val="solid"/>
            <a:headEnd len="med" type="none" w="med"/>
            <a:tailEnd len="med" type="none" w="med"/>
          </a:ln>
        </p:spPr>
      </p:pic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7" name="GroupShape 1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8" name="Shape 18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                 </a:t>
            </a:r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Алгоритм подготовки</a:t>
            </a:r>
          </a:p>
        </p:txBody>
      </p:sp>
      <p:sp>
        <p:nvSpPr>
          <p:cNvPr hidden="false" id="189" name="Shape 189"/>
          <p:cNvSpPr txBox="true"/>
          <p:nvPr isPhoto="false">
            <p:ph idx="1" type="body"/>
          </p:nvPr>
        </p:nvSpPr>
        <p:spPr>
          <a:xfrm flipH="false" flipV="false" rot="0">
            <a:off x="1066800" y="2328863"/>
            <a:ext cx="10575925" cy="39751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-182880" marL="182880">
              <a:buNone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	Главная задача – не «натаскать» ребёнка, а развить умение учиться, то есть: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сформировать </a:t>
            </a:r>
            <a:r>
              <a:rPr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умение принимать учебную задачу;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выстраивать её решение</a:t>
            </a: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рассуждая: </a:t>
            </a:r>
          </a:p>
          <a:p>
            <a:pPr algn="ctr" indent="-182880" marL="182880">
              <a:buNone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что за задание?, что нужно сделать?, как это сделать?;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ребёнок должен уметь </a:t>
            </a:r>
            <a:r>
              <a:rPr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действовать по заданному алгоритму</a:t>
            </a: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оценивать правильность </a:t>
            </a: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выполнения действий;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вносить</a:t>
            </a: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необходимую </a:t>
            </a:r>
            <a:r>
              <a:rPr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коррекцию</a:t>
            </a:r>
            <a:r>
              <a:rPr sz="28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 решение.</a:t>
            </a: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endParaRPr sz="28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182880" marL="182880"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Ø"/>
            </a:pPr>
            <a:endParaRPr sz="28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91" name="Picture 191"/>
          <p:cNvPicPr preferRelativeResize="true"/>
          <p:nvPr isPhoto="false"/>
        </p:nvPicPr>
        <p:blipFill>
          <a:blip r:embed="rId1"/>
          <a:srcRect b="67555" l="18559" r="70015" t="16798"/>
          <a:stretch/>
        </p:blipFill>
        <p:spPr>
          <a:xfrm flipH="false" flipV="false" rot="0">
            <a:off x="706438" y="596900"/>
            <a:ext cx="2901950" cy="1630363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2" name="GroupShape 1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3" name="Shape 193"/>
          <p:cNvSpPr txBox="true"/>
          <p:nvPr isPhoto="false">
            <p:ph idx="0" type="title"/>
          </p:nvPr>
        </p:nvSpPr>
        <p:spPr>
          <a:xfrm flipH="false" flipV="false" rot="0">
            <a:off x="1103313" y="569913"/>
            <a:ext cx="10058400" cy="14049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Психологическая подготовка</a:t>
            </a:r>
          </a:p>
        </p:txBody>
      </p:sp>
      <p:pic>
        <p:nvPicPr>
          <p:cNvPr hidden="false" id="195" name="Picture 195"/>
          <p:cNvPicPr preferRelativeResize="true"/>
          <p:nvPr isPhoto="false">
            <p:ph idx="1" type="body"/>
          </p:nvPr>
        </p:nvPicPr>
        <p:blipFill>
          <a:blip r:embed="rId1"/>
          <a:srcRect b="21100" l="18448" r="51918" t="30531"/>
          <a:stretch/>
        </p:blipFill>
        <p:spPr>
          <a:xfrm flipH="false" flipV="false" rot="0">
            <a:off x="927100" y="2036763"/>
            <a:ext cx="3548063" cy="3254375"/>
          </a:xfrm>
          <a:prstGeom prst="rect">
            <a:avLst/>
          </a:prstGeom>
        </p:spPr>
      </p:pic>
      <p:sp>
        <p:nvSpPr>
          <p:cNvPr hidden="false" id="196" name="Shape 196"/>
          <p:cNvSpPr txBox="true"/>
          <p:nvPr isPhoto="false"/>
        </p:nvSpPr>
        <p:spPr>
          <a:xfrm flipH="false" flipV="false" rot="0">
            <a:off x="5095875" y="1962150"/>
            <a:ext cx="6376987" cy="30480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just"/>
            <a:r>
              <a:rPr sz="3200">
                <a:solidFill>
                  <a:srgbClr val="134263"/>
                </a:solidFill>
                <a:latin typeface="Times New Roman"/>
                <a:ea typeface="Times New Roman"/>
                <a:cs typeface="Times New Roman"/>
              </a:rPr>
              <a:t>	Родителям не следует перетруждать своего ребёнка и сильно волноваться самим. Психологический ровный настрой мам и пап, их поддержка помогут школьнику не бояться.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7" name="GroupShape 1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8" name="Shape 19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Психологическая подготовка</a:t>
            </a:r>
          </a:p>
        </p:txBody>
      </p:sp>
      <p:pic>
        <p:nvPicPr>
          <p:cNvPr hidden="false" id="200" name="Picture 200"/>
          <p:cNvPicPr preferRelativeResize="true"/>
          <p:nvPr isPhoto="false">
            <p:ph idx="1" type="body"/>
          </p:nvPr>
        </p:nvPicPr>
        <p:blipFill>
          <a:blip r:embed="rId1"/>
          <a:srcRect b="27921" l="21411" r="54707" t="35803"/>
          <a:stretch/>
        </p:blipFill>
        <p:spPr>
          <a:xfrm flipH="false" flipV="false" rot="0">
            <a:off x="1047750" y="2060575"/>
            <a:ext cx="3027363" cy="2584450"/>
          </a:xfrm>
          <a:prstGeom prst="rect">
            <a:avLst/>
          </a:prstGeom>
        </p:spPr>
      </p:pic>
      <p:sp>
        <p:nvSpPr>
          <p:cNvPr hidden="false" id="201" name="Shape 201"/>
          <p:cNvSpPr txBox="true"/>
          <p:nvPr isPhoto="false"/>
        </p:nvSpPr>
        <p:spPr>
          <a:xfrm flipH="false" flipV="false" rot="0">
            <a:off x="5278438" y="2462213"/>
            <a:ext cx="6072187" cy="2062161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	Обязательно подбадривайте ребёнка, хвалите его за то, что он делает хорошо. Повышайте его уверенность в себе.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02" name="GroupShape 2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3" name="Shape 20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Психологическая подготовка</a:t>
            </a:r>
          </a:p>
        </p:txBody>
      </p:sp>
      <p:pic>
        <p:nvPicPr>
          <p:cNvPr hidden="false" id="205" name="Picture 205"/>
          <p:cNvPicPr preferRelativeResize="true"/>
          <p:nvPr isPhoto="false">
            <p:ph idx="1" type="body"/>
          </p:nvPr>
        </p:nvPicPr>
        <p:blipFill>
          <a:blip r:embed="rId1"/>
          <a:srcRect b="31023" l="19669" r="54485" t="39426"/>
          <a:stretch/>
        </p:blipFill>
        <p:spPr>
          <a:xfrm flipH="false" flipV="false" rot="0">
            <a:off x="731838" y="2073275"/>
            <a:ext cx="3925887" cy="2522538"/>
          </a:xfrm>
          <a:prstGeom prst="rect">
            <a:avLst/>
          </a:prstGeom>
        </p:spPr>
      </p:pic>
      <p:sp>
        <p:nvSpPr>
          <p:cNvPr hidden="false" id="206" name="Shape 206"/>
          <p:cNvSpPr txBox="true"/>
          <p:nvPr isPhoto="false"/>
        </p:nvSpPr>
        <p:spPr>
          <a:xfrm flipH="false" flipV="false" rot="0">
            <a:off x="5681663" y="1987550"/>
            <a:ext cx="5108574" cy="255428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just"/>
            <a:r>
              <a:rPr sz="3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Проследите, чтобы накануне проверочной работы ваш ребёнок хорошо отдохнул и набрался сил.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07" name="GroupShape 2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8" name="Shape 20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Психологическая подготовка</a:t>
            </a:r>
          </a:p>
        </p:txBody>
      </p:sp>
      <p:pic>
        <p:nvPicPr>
          <p:cNvPr hidden="false" id="210" name="Picture 210"/>
          <p:cNvPicPr preferRelativeResize="true"/>
          <p:nvPr isPhoto="false">
            <p:ph idx="1" type="body"/>
          </p:nvPr>
        </p:nvPicPr>
        <p:blipFill>
          <a:blip r:embed="rId1"/>
          <a:srcRect b="23579" l="20889" r="51047" t="30222"/>
          <a:stretch/>
        </p:blipFill>
        <p:spPr>
          <a:xfrm flipH="false" flipV="false" rot="0">
            <a:off x="731838" y="1901825"/>
            <a:ext cx="2647950" cy="2451100"/>
          </a:xfrm>
          <a:prstGeom prst="rect">
            <a:avLst/>
          </a:prstGeom>
        </p:spPr>
      </p:pic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4352925" y="1889125"/>
            <a:ext cx="7083425" cy="48021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just"/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		Поинтересуйтесь результатами своего ребёнка.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/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		Постарайтесь получить информацию об имеющихся у него проблемах.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/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		Узнайте, не нуждается ли ваш ребёнок в помощи.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/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		Помогите своему ребёнку, поддержите его.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>
              <a:solidFill>
                <a:srgbClr val="0E5772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2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12" name="GroupShape 2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3" name="Shape 21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Психологическая подготовка</a:t>
            </a:r>
          </a:p>
        </p:txBody>
      </p:sp>
      <p:pic>
        <p:nvPicPr>
          <p:cNvPr hidden="false" id="215" name="Picture 215"/>
          <p:cNvPicPr preferRelativeResize="true"/>
          <p:nvPr isPhoto="false">
            <p:ph idx="1" type="body"/>
          </p:nvPr>
        </p:nvPicPr>
        <p:blipFill>
          <a:blip r:embed="rId1"/>
          <a:srcRect b="26370" l="18274" r="51047" t="33942"/>
          <a:stretch/>
        </p:blipFill>
        <p:spPr>
          <a:xfrm flipH="false" flipV="false" rot="0">
            <a:off x="755650" y="2024063"/>
            <a:ext cx="3302000" cy="2401887"/>
          </a:xfrm>
          <a:prstGeom prst="rect">
            <a:avLst/>
          </a:prstGeom>
        </p:spPr>
      </p:pic>
      <p:sp>
        <p:nvSpPr>
          <p:cNvPr hidden="false" id="216" name="Shape 216"/>
          <p:cNvSpPr txBox="true"/>
          <p:nvPr isPhoto="false"/>
        </p:nvSpPr>
        <p:spPr>
          <a:xfrm flipH="false" flipV="false" rot="0">
            <a:off x="4535488" y="1828800"/>
            <a:ext cx="7192962" cy="403225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ctr"/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Интересуйтесь результатами своего ребёнка не только перед написанием ВПР, а всего периода обучения.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endParaRPr sz="3200">
              <a:solidFill>
                <a:srgbClr val="0E5772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i="true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Это поможет ему осознать, что если не запускать учёбу, то не будет проблем с проверочными, контрольными и итоговыми работами</a:t>
            </a:r>
            <a:r>
              <a:rPr sz="3200">
                <a:solidFill>
                  <a:srgbClr val="0E577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17" name="GroupShape 2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19" name="Picture 2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55645" y="2356237"/>
            <a:ext cx="5679395" cy="3961014"/>
          </a:xfrm>
          <a:prstGeom prst="rect">
            <a:avLst/>
          </a:prstGeom>
        </p:spPr>
      </p:pic>
      <p:pic>
        <p:nvPicPr>
          <p:cNvPr hidden="false" id="221" name="Picture 22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187775" y="2234317"/>
            <a:ext cx="5327015" cy="3721559"/>
          </a:xfrm>
          <a:prstGeom prst="rect">
            <a:avLst/>
          </a:prstGeom>
        </p:spPr>
      </p:pic>
      <p:sp>
        <p:nvSpPr>
          <p:cNvPr hidden="false" id="222" name="Shape 222"/>
          <p:cNvSpPr txBox="true"/>
          <p:nvPr isPhoto="false">
            <p:ph idx="0" type="title"/>
          </p:nvPr>
        </p:nvSpPr>
        <p:spPr>
          <a:xfrm flipH="false" flipV="false" rot="0">
            <a:off x="1066800" y="898853"/>
            <a:ext cx="10058400" cy="91404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b="true" sz="4000">
                <a:solidFill>
                  <a:srgbClr val="0070C0"/>
                </a:solidFill>
                <a:latin typeface="Cambria"/>
                <a:ea typeface="Cambria"/>
                <a:cs typeface="Cambria"/>
              </a:rPr>
              <a:t>Памятки по подготовке </a:t>
            </a:r>
            <a:br>
              <a:rPr b="true" sz="4000">
                <a:solidFill>
                  <a:srgbClr val="0070C0"/>
                </a:solidFill>
                <a:latin typeface="Cambria"/>
                <a:ea typeface="Cambria"/>
                <a:cs typeface="Cambria"/>
              </a:rPr>
            </a:br>
            <a:r>
              <a:rPr b="true" sz="4000">
                <a:solidFill>
                  <a:srgbClr val="0070C0"/>
                </a:solidFill>
                <a:latin typeface="Cambria"/>
                <a:ea typeface="Cambria"/>
                <a:cs typeface="Cambria"/>
              </a:rPr>
              <a:t>детей к участию в ВПР</a:t>
            </a:r>
          </a:p>
        </p:txBody>
      </p:sp>
    </p:spTree>
  </p:cSld>
</p:sld>
</file>

<file path=ppt/slides/slide2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23" name="GroupShape 2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4" name="Shape 224"/>
          <p:cNvSpPr txBox="true"/>
          <p:nvPr isPhoto="false">
            <p:ph idx="0" type="title"/>
          </p:nvPr>
        </p:nvSpPr>
        <p:spPr>
          <a:xfrm flipH="false" flipV="false" rot="0">
            <a:off x="460375" y="231775"/>
            <a:ext cx="10058400" cy="13716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spcAft>
                <a:spcPts val="0"/>
              </a:spcAft>
            </a:pPr>
            <a: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Учебные пособия </a:t>
            </a:r>
            <a:b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Математика </a:t>
            </a:r>
            <a:endParaRPr b="true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5" name="Shape 225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26" name="Shape 226"/>
          <p:cNvSpPr txBox="false"/>
          <p:nvPr isPhoto="false"/>
        </p:nvSpPr>
        <p:spPr>
          <a:xfrm flipH="false" flipV="false" rot="0">
            <a:off x="307975" y="79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228" name="Picture 228"/>
          <p:cNvPicPr preferRelativeResize="true"/>
          <p:nvPr isPhoto="false"/>
        </p:nvPicPr>
        <p:blipFill>
          <a:blip r:embed="rId1"/>
          <a:srcRect b="0" l="20283" r="17745" t="0"/>
          <a:stretch/>
        </p:blipFill>
        <p:spPr>
          <a:xfrm flipH="false" flipV="false" rot="0">
            <a:off x="307975" y="312737"/>
            <a:ext cx="2325497" cy="1444197"/>
          </a:xfrm>
          <a:prstGeom prst="rect">
            <a:avLst/>
          </a:prstGeom>
          <a:ln w="88900">
            <a:solidFill>
              <a:srgbClr val="FFFFFF"/>
            </a:solidFill>
            <a:prstDash val="solid"/>
          </a:ln>
        </p:spPr>
      </p:pic>
      <p:sp>
        <p:nvSpPr>
          <p:cNvPr hidden="false" id="229" name="Shape 229"/>
          <p:cNvSpPr txBox="false"/>
          <p:nvPr isPhoto="false"/>
        </p:nvSpPr>
        <p:spPr>
          <a:xfrm flipH="false" flipV="false" rot="0">
            <a:off x="460375" y="1603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231" name="Picture 231"/>
          <p:cNvPicPr preferRelativeResize="true"/>
          <p:nvPr isPhoto="false"/>
        </p:nvPicPr>
        <p:blipFill>
          <a:blip r:embed="rId2"/>
          <a:srcRect b="0" l="31441" r="31760" t="0"/>
          <a:stretch/>
        </p:blipFill>
        <p:spPr>
          <a:xfrm flipH="false" flipV="false" rot="0">
            <a:off x="1470025" y="2109788"/>
            <a:ext cx="3127375" cy="4459286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33" name="Picture 233"/>
          <p:cNvPicPr preferRelativeResize="true"/>
          <p:nvPr isPhoto="false"/>
        </p:nvPicPr>
        <p:blipFill>
          <a:blip r:embed="rId3"/>
          <a:srcRect b="17578" l="27409" r="26292" t="18422"/>
          <a:stretch/>
        </p:blipFill>
        <p:spPr>
          <a:xfrm flipH="false" flipV="false" rot="0">
            <a:off x="8266113" y="609600"/>
            <a:ext cx="3316286" cy="4687888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35" name="Picture 235"/>
          <p:cNvPicPr preferRelativeResize="true"/>
          <p:nvPr isPhoto="false"/>
        </p:nvPicPr>
        <p:blipFill>
          <a:blip r:embed="rId4"/>
          <a:srcRect b="0" l="14359" r="16866" t="0"/>
          <a:stretch/>
        </p:blipFill>
        <p:spPr>
          <a:xfrm flipH="false" flipV="false" rot="0">
            <a:off x="4816475" y="1598613"/>
            <a:ext cx="3181350" cy="462756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3" name="Shape 11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800">
                <a:latin typeface="Times New Roman"/>
                <a:ea typeface="Times New Roman"/>
                <a:cs typeface="Times New Roman"/>
              </a:rPr>
              <a:t>ВПР или всероссийские проверочные работы в 2025 году ждут значительные изменения. Проверочные работы начнутся с 11 апреля и закончится в середине мая, здесь все остается как и всегда.</a:t>
            </a:r>
          </a:p>
          <a:p>
            <a:r>
              <a:rPr sz="2800">
                <a:latin typeface="Times New Roman"/>
                <a:ea typeface="Times New Roman"/>
                <a:cs typeface="Times New Roman"/>
              </a:rPr>
              <a:t>Изменения касаются самих предметов, времени выполнения работ и формата заданий.</a:t>
            </a:r>
          </a:p>
          <a:p>
            <a:r>
              <a:rPr sz="2800">
                <a:latin typeface="Times New Roman"/>
                <a:ea typeface="Times New Roman"/>
                <a:cs typeface="Times New Roman"/>
              </a:rPr>
              <a:t>Что же изменится в ВПР в 2025 году?</a:t>
            </a:r>
          </a:p>
          <a:p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15" name="Picture 11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24756" y="573024"/>
            <a:ext cx="4417033" cy="1158240"/>
          </a:xfrm>
          <a:prstGeom prst="rect">
            <a:avLst/>
          </a:prstGeom>
          <a:ln w="190500">
            <a:solidFill>
              <a:schemeClr val="accent6"/>
            </a:solidFill>
            <a:prstDash val="solid"/>
          </a:ln>
        </p:spPr>
      </p:pic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5649913" y="669925"/>
            <a:ext cx="5005387" cy="7699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b="true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Новое!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36" name="GroupShape 2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7" name="Shape 237"/>
          <p:cNvSpPr txBox="true"/>
          <p:nvPr isPhoto="false">
            <p:ph idx="0" type="title"/>
          </p:nvPr>
        </p:nvSpPr>
        <p:spPr>
          <a:xfrm flipH="false" flipV="false" rot="0">
            <a:off x="460375" y="231775"/>
            <a:ext cx="10058400" cy="13716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spcAft>
                <a:spcPts val="0"/>
              </a:spcAft>
            </a:pPr>
            <a: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Учебные пособия </a:t>
            </a:r>
            <a:b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Русский язык </a:t>
            </a:r>
            <a:endParaRPr b="true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38" name="Shape 238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240" name="Picture 240"/>
          <p:cNvPicPr preferRelativeResize="true"/>
          <p:nvPr isPhoto="false"/>
        </p:nvPicPr>
        <p:blipFill>
          <a:blip r:embed="rId1"/>
          <a:srcRect b="0" l="31065" r="31281" t="1865"/>
          <a:stretch/>
        </p:blipFill>
        <p:spPr>
          <a:xfrm flipH="false" flipV="false" rot="0">
            <a:off x="1665288" y="2206625"/>
            <a:ext cx="3035300" cy="4154488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42" name="Picture 242"/>
          <p:cNvPicPr preferRelativeResize="true"/>
          <p:nvPr isPhoto="false"/>
        </p:nvPicPr>
        <p:blipFill>
          <a:blip r:embed="rId2"/>
          <a:srcRect b="2893" l="16992" r="16653" t="4731"/>
          <a:stretch/>
        </p:blipFill>
        <p:spPr>
          <a:xfrm flipH="false" flipV="false" rot="0">
            <a:off x="8741662" y="902486"/>
            <a:ext cx="2951378" cy="4227648"/>
          </a:xfrm>
          <a:prstGeom prst="rect">
            <a:avLst/>
          </a:prstGeom>
          <a:ln>
            <a:noFill/>
          </a:ln>
        </p:spPr>
      </p:pic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307975" y="79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245" name="Picture 245"/>
          <p:cNvPicPr preferRelativeResize="true"/>
          <p:nvPr isPhoto="false"/>
        </p:nvPicPr>
        <p:blipFill>
          <a:blip r:embed="rId3"/>
          <a:srcRect b="0" l="31413" r="31680" t="0"/>
          <a:stretch/>
        </p:blipFill>
        <p:spPr>
          <a:xfrm flipH="false" flipV="false" rot="0">
            <a:off x="5218113" y="1706563"/>
            <a:ext cx="3022599" cy="4300536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47" name="Picture 247"/>
          <p:cNvPicPr preferRelativeResize="true"/>
          <p:nvPr isPhoto="false"/>
        </p:nvPicPr>
        <p:blipFill>
          <a:blip r:embed="rId4"/>
          <a:srcRect b="0" l="20283" r="17745" t="0"/>
          <a:stretch/>
        </p:blipFill>
        <p:spPr>
          <a:xfrm flipH="false" flipV="false" rot="0">
            <a:off x="307975" y="312737"/>
            <a:ext cx="2325497" cy="1444197"/>
          </a:xfrm>
          <a:prstGeom prst="rect">
            <a:avLst/>
          </a:prstGeom>
          <a:ln w="88900">
            <a:solidFill>
              <a:srgbClr val="FFFFFF"/>
            </a:solidFill>
            <a:prstDash val="solid"/>
          </a:ln>
        </p:spPr>
      </p:pic>
    </p:spTree>
  </p:cSld>
</p:sld>
</file>

<file path=ppt/slides/slide3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48" name="GroupShape 2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9" name="Shape 249"/>
          <p:cNvSpPr txBox="true"/>
          <p:nvPr isPhoto="false">
            <p:ph idx="0" type="title"/>
          </p:nvPr>
        </p:nvSpPr>
        <p:spPr>
          <a:xfrm flipH="false" flipV="false" rot="0">
            <a:off x="1155700" y="-11113"/>
            <a:ext cx="10058400" cy="137160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Интернет-ресурсы</a:t>
            </a:r>
          </a:p>
        </p:txBody>
      </p:sp>
      <p:sp>
        <p:nvSpPr>
          <p:cNvPr hidden="false" id="250" name="Shape 250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51" name="Shape 251"/>
          <p:cNvSpPr txBox="false"/>
          <p:nvPr isPhoto="false"/>
        </p:nvSpPr>
        <p:spPr>
          <a:xfrm flipH="false" flipV="false" rot="0">
            <a:off x="307975" y="79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52" name="Shape 252"/>
          <p:cNvSpPr txBox="false"/>
          <p:nvPr isPhoto="false"/>
        </p:nvSpPr>
        <p:spPr>
          <a:xfrm flipH="false" flipV="false" rot="0">
            <a:off x="460375" y="1603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53" name="Shape 253"/>
          <p:cNvSpPr txBox="false"/>
          <p:nvPr isPhoto="false"/>
        </p:nvSpPr>
        <p:spPr>
          <a:xfrm flipH="false" flipV="false" rot="0">
            <a:off x="612775" y="312738"/>
            <a:ext cx="304800" cy="304799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255" name="Picture 25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914525" y="1031875"/>
            <a:ext cx="8912225" cy="5148263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3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56" name="GroupShape 2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7" name="Shape 257"/>
          <p:cNvSpPr txBox="true"/>
          <p:nvPr isPhoto="false">
            <p:ph idx="0" type="title"/>
          </p:nvPr>
        </p:nvSpPr>
        <p:spPr>
          <a:xfrm flipH="false" flipV="false" rot="0">
            <a:off x="1082675" y="160338"/>
            <a:ext cx="10058400" cy="13716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Интернет-ресурсы</a:t>
            </a:r>
          </a:p>
        </p:txBody>
      </p:sp>
      <p:sp>
        <p:nvSpPr>
          <p:cNvPr hidden="false" id="258" name="Shape 258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59" name="Shape 259"/>
          <p:cNvSpPr txBox="false"/>
          <p:nvPr isPhoto="false"/>
        </p:nvSpPr>
        <p:spPr>
          <a:xfrm flipH="false" flipV="false" rot="0">
            <a:off x="307975" y="79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60" name="Shape 260"/>
          <p:cNvSpPr txBox="false"/>
          <p:nvPr isPhoto="false"/>
        </p:nvSpPr>
        <p:spPr>
          <a:xfrm flipH="false" flipV="false" rot="0">
            <a:off x="460375" y="160338"/>
            <a:ext cx="304800" cy="304800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61" name="Shape 261"/>
          <p:cNvSpPr txBox="false"/>
          <p:nvPr isPhoto="false"/>
        </p:nvSpPr>
        <p:spPr>
          <a:xfrm flipH="false" flipV="false" rot="0">
            <a:off x="612775" y="312738"/>
            <a:ext cx="304800" cy="304799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/>
            <a:endParaRPr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263" name="Picture 26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316038" y="1182688"/>
            <a:ext cx="9439275" cy="491331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3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64" name="GroupShape 2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5" name="Shape 265"/>
          <p:cNvSpPr txBox="false"/>
          <p:nvPr isPhoto="false"/>
        </p:nvSpPr>
        <p:spPr>
          <a:xfrm flipH="false" flipV="false" rot="0">
            <a:off x="1964372" y="1632525"/>
            <a:ext cx="8531503" cy="258532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b="true" sz="5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Желаем ребятам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b="true" sz="5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хорошо подготовиться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b="true" sz="5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 ВПР!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66" name="GroupShape 2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7" name="Shape 267"/>
          <p:cNvSpPr txBox="false"/>
          <p:nvPr isPhoto="false"/>
        </p:nvSpPr>
        <p:spPr>
          <a:xfrm flipH="false" flipV="false" rot="0">
            <a:off x="1365504" y="341376"/>
            <a:ext cx="9595104" cy="215443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/>
            <a:r>
              <a:rPr b="true" sz="32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ВПР-2025 по русскому языку в 5-8 классах: с чем связаны перемены?</a:t>
            </a:r>
            <a:r>
              <a:rPr sz="3200" u="sng">
                <a:solidFill>
                  <a:srgbClr val="0000FF"/>
                </a:solidFill>
                <a:latin typeface="Arial"/>
                <a:ea typeface="Arial"/>
                <a:cs typeface="Arial"/>
                <a:hlinkClick r:id="rId1"/>
              </a:rPr>
              <a:t> </a:t>
            </a:r>
            <a:endParaRPr sz="32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600" u="sng">
                <a:solidFill>
                  <a:srgbClr val="0000FF"/>
                </a:solidFill>
                <a:latin typeface="Arial"/>
                <a:ea typeface="Arial"/>
                <a:cs typeface="Arial"/>
                <a:hlinkClick r:id="rId1"/>
              </a:rPr>
              <a:t>https://ug.ru/vpr-2025-po-russkomu-yazyku-v-5-8-klassah-s-chem-svyazany-peremeny/</a:t>
            </a:r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 В демонстрационных вариантах 5–8-х классов существенно изменены (по сравнению с предыдущими годами) содержание, структура, количество заданий, система оценки работ.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hidden="false" id="268" name="Table 268"/>
          <p:cNvGraphicFramePr/>
          <p:nvPr isPhoto="false"/>
        </p:nvGraphicFramePr>
        <p:xfrm flipH="false" flipV="false" rot="0">
          <a:off x="938784" y="2621278"/>
          <a:ext cx="10448544" cy="3656839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097436"/>
                <a:gridCol w="1097436"/>
                <a:gridCol w="1097436"/>
                <a:gridCol w="1202160"/>
                <a:gridCol w="1309068"/>
                <a:gridCol w="1309068"/>
                <a:gridCol w="1232704"/>
                <a:gridCol w="1143252"/>
                <a:gridCol w="959984"/>
              </a:tblGrid>
              <a:tr h="1329759"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заданий в работе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частей в работе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Время на выполнение заданий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 за выполнение работы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99732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2025 год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244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60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244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244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244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4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621792" y="302359"/>
            <a:ext cx="11289792" cy="612475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514350" marL="514350">
              <a:buFont typeface="+mn-lt"/>
              <a:buAutoNum startAt="1" type="arabicParenR"/>
            </a:pPr>
            <a:r>
              <a:rPr b="true" sz="2800">
                <a:latin typeface="Times New Roman"/>
                <a:ea typeface="Times New Roman"/>
                <a:cs typeface="Times New Roman"/>
              </a:rPr>
              <a:t>в работах примут участие параллели 4-8 и 10 классов, при этом для десятиклассников работы пройдут в штатном режиме;</a:t>
            </a:r>
          </a:p>
          <a:p>
            <a:pPr indent="-514350" marL="514350"/>
            <a:endParaRPr b="true" sz="2800">
              <a:latin typeface="Times New Roman"/>
              <a:ea typeface="Times New Roman"/>
              <a:cs typeface="Times New Roman"/>
            </a:endParaRPr>
          </a:p>
          <a:p>
            <a:r>
              <a:rPr b="true" sz="2800">
                <a:latin typeface="Times New Roman"/>
                <a:ea typeface="Times New Roman"/>
                <a:cs typeface="Times New Roman"/>
              </a:rPr>
              <a:t>2)вводятся новые предметы: литературное чтение в 4 классе, литература в 5-8 и 10 классах, информатика в 7-8 классах (образцы работ опубликованы на сайте ФИОКО);</a:t>
            </a:r>
          </a:p>
          <a:p>
            <a:endParaRPr b="true" sz="2800">
              <a:latin typeface="Times New Roman"/>
              <a:ea typeface="Times New Roman"/>
              <a:cs typeface="Times New Roman"/>
            </a:endParaRPr>
          </a:p>
          <a:p>
            <a:r>
              <a:rPr b="true" sz="2800">
                <a:latin typeface="Times New Roman"/>
                <a:ea typeface="Times New Roman"/>
                <a:cs typeface="Times New Roman"/>
              </a:rPr>
              <a:t>3) возвращаются иностранные языки: они вошли в перечень предметов, распределяемых на основе случайного выбора, для всех параллелей (4-8, 10 класс);</a:t>
            </a:r>
          </a:p>
          <a:p>
            <a:endParaRPr b="true" sz="2800">
              <a:latin typeface="Times New Roman"/>
              <a:ea typeface="Times New Roman"/>
              <a:cs typeface="Times New Roman"/>
            </a:endParaRPr>
          </a:p>
          <a:p>
            <a:r>
              <a:rPr b="true" sz="2800">
                <a:latin typeface="Times New Roman"/>
                <a:ea typeface="Times New Roman"/>
                <a:cs typeface="Times New Roman"/>
              </a:rPr>
              <a:t>4) из содержания работ по иностранным языкам исключен элемент «Говорение»;</a:t>
            </a:r>
          </a:p>
          <a:p>
            <a:endParaRPr sz="2800"/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9" name="GroupShape 1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438912" y="817662"/>
            <a:ext cx="11533632" cy="526297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/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5) вместо традиционной формы сбора контекстных данных вводится паспорт образовательной организации на портале ФИС ОКО: школы смогут самостоятельно поддерживать данные в актуальном состоянии ;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6) для загрузки результатов будет использоваться программа «Адаптер»;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7) после обработки результатов школам будут доступны предметные рекомендации, рекомендации по повышению объективности, анализ достижения планируемых результатов (в 2025 году по русскому языку и математике, в дальнейшие годы и по остальным предметам).</a:t>
            </a:r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1" name="GroupShape 1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2" name="Shape 12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0070C0"/>
                </a:solidFill>
              </a:rPr>
              <a:t>ВПР 4 класс</a:t>
            </a:r>
          </a:p>
        </p:txBody>
      </p:sp>
      <p:sp>
        <p:nvSpPr>
          <p:cNvPr hidden="false" id="123" name="Shape 12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в 4 классе</a:t>
            </a:r>
            <a:r>
              <a:t> по учебным предметам «Русский язык», «Математика» принимают участие все обучающиеся параллели; по предметам «Окружающий мир», «Литературное чтение», «Иностранный язык» ВПР проводится для каждого класса по одному предмету на основе случайного выбора федеральным организатором;</a:t>
            </a:r>
          </a:p>
          <a:p/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5" name="Shape 1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0070C0"/>
                </a:solidFill>
              </a:rPr>
              <a:t>ВПР 5 класс</a:t>
            </a:r>
            <a:endParaRPr b="true">
              <a:solidFill>
                <a:srgbClr val="0070C0"/>
              </a:solidFill>
            </a:endParaRPr>
          </a:p>
        </p:txBody>
      </p:sp>
      <p:sp>
        <p:nvSpPr>
          <p:cNvPr hidden="false" id="126" name="Shape 12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— </a:t>
            </a:r>
            <a:r>
              <a:rPr b="true"/>
              <a:t>в 5 классе</a:t>
            </a:r>
            <a:r>
              <a:t> по учебным предметам «Русский язык», «Математика», принимают участие все обучающиеся параллели; по предметам «История», «Литература», «Иностранный язык», «География», «Биология» ВПР проводятся для каждого класса по двум предметам на основе случайного выбора федеральным организатором;</a:t>
            </a:r>
          </a:p>
          <a:p/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7" name="GroupShape 1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8" name="Shape 12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0070C0"/>
                </a:solidFill>
              </a:rPr>
              <a:t>ВПР 6 класс</a:t>
            </a:r>
          </a:p>
        </p:txBody>
      </p:sp>
      <p:sp>
        <p:nvSpPr>
          <p:cNvPr hidden="false" id="129" name="Shape 12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— </a:t>
            </a:r>
            <a:r>
              <a:rPr b="true"/>
              <a:t>в 6 классе</a:t>
            </a:r>
            <a:r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«Литература», «Иностранный язык», «География», «Биология» ВПР проводятся для каждого класса по двум предметам на основе случайного выбора федеральным организатором;</a:t>
            </a:r>
          </a:p>
          <a:p/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0" name="GroupShape 1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1" name="Shape 13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true">
                <a:solidFill>
                  <a:srgbClr val="0070C0"/>
                </a:solidFill>
              </a:rPr>
              <a:t>ВПР 7 класс</a:t>
            </a:r>
          </a:p>
        </p:txBody>
      </p:sp>
      <p:sp>
        <p:nvSpPr>
          <p:cNvPr hidden="false" id="132" name="Shape 13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в 7 классе</a:t>
            </a:r>
            <a:r>
              <a:t> по учебным предметам «Русский язык», «Математика, принимают участие все обучающиеся параллели; по предметам «История», «Обществознание», «Литература», «Иностранный язык», «География», «Биология», «Физика», «Информатика» ВПР проводятся для каждого класса по двум предметам на основе случайного выбора федеральным организатором;</a:t>
            </a:r>
          </a:p>
          <a:p/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Савон">
  <a:themeElements>
    <a:clrScheme name="Савон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авон">
      <a:fillStyleLst>
        <a:solidFill>
          <a:schemeClr val="phClr"/>
        </a:solidFill>
        <a:gradFill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</a:gradFill>
        <a:gradFill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MyOffice-CoreFramework-Android/36-1319.1058.9942.953.1@8a8e91c111ebc3e71a2a82a94b3d7700bb817fed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2023-03-03T13:16:38Z</dcterms:created>
  <dcterms:modified xsi:type="dcterms:W3CDTF">2025-04-15T08:05:22Z</dcterms:modified>
</cp:coreProperties>
</file>