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6" r:id="rId6"/>
    <p:sldId id="298" r:id="rId7"/>
    <p:sldId id="299" r:id="rId8"/>
    <p:sldId id="300" r:id="rId9"/>
    <p:sldId id="302" r:id="rId10"/>
    <p:sldId id="261" r:id="rId11"/>
    <p:sldId id="303" r:id="rId12"/>
    <p:sldId id="301" r:id="rId13"/>
    <p:sldId id="264" r:id="rId14"/>
    <p:sldId id="292" r:id="rId15"/>
    <p:sldId id="295" r:id="rId16"/>
    <p:sldId id="276" r:id="rId17"/>
  </p:sldIdLst>
  <p:sldSz cx="12192000" cy="6858000"/>
  <p:notesSz cx="6797675" cy="987266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2" y="60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17.06.2024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17.06.2024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73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4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7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32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1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3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7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1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5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513" y="3324635"/>
            <a:ext cx="9449499" cy="1122202"/>
          </a:xfrm>
        </p:spPr>
        <p:txBody>
          <a:bodyPr rtlCol="0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 по формированию эффективной работы образовательного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948AAE-1F65-487D-9D86-60FB8C5346E5}"/>
              </a:ext>
            </a:extLst>
          </p:cNvPr>
          <p:cNvSpPr/>
          <p:nvPr/>
        </p:nvSpPr>
        <p:spPr>
          <a:xfrm>
            <a:off x="1083365" y="347869"/>
            <a:ext cx="95117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b="1" cap="all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Снижена нагрузка руководителя образовательного комплекса по количеству подписываемых документов 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b="1" cap="all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произведено упрощение процедуры подписания приказов</a:t>
            </a:r>
          </a:p>
        </p:txBody>
      </p:sp>
      <p:sp>
        <p:nvSpPr>
          <p:cNvPr id="12" name="Стрелка: штриховая вправо 11">
            <a:extLst>
              <a:ext uri="{FF2B5EF4-FFF2-40B4-BE49-F238E27FC236}">
                <a16:creationId xmlns:a16="http://schemas.microsoft.com/office/drawing/2014/main" id="{A31FD5C7-8679-4168-B1AF-7D7401D50519}"/>
              </a:ext>
            </a:extLst>
          </p:cNvPr>
          <p:cNvSpPr/>
          <p:nvPr/>
        </p:nvSpPr>
        <p:spPr>
          <a:xfrm>
            <a:off x="139147" y="3429000"/>
            <a:ext cx="1620079" cy="2385391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и по запросу гугл диск">
            <a:extLst>
              <a:ext uri="{FF2B5EF4-FFF2-40B4-BE49-F238E27FC236}">
                <a16:creationId xmlns:a16="http://schemas.microsoft.com/office/drawing/2014/main" id="{440BABBE-2169-4400-B35A-DBBBBA2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96" y="4104356"/>
            <a:ext cx="2854030" cy="25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D26905-A5E3-4E03-A94C-CA4C6E8D7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832" y="2908282"/>
            <a:ext cx="7184564" cy="37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63E0B31-B753-4C4C-9C72-CDFB855AF312}"/>
              </a:ext>
            </a:extLst>
          </p:cNvPr>
          <p:cNvSpPr/>
          <p:nvPr/>
        </p:nvSpPr>
        <p:spPr>
          <a:xfrm>
            <a:off x="1633330" y="660809"/>
            <a:ext cx="89253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современного и привлекательного образа образовательного учреждения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FE2D57-A3AA-4B08-BAC7-B133D07F42DA}"/>
              </a:ext>
            </a:extLst>
          </p:cNvPr>
          <p:cNvSpPr txBox="1"/>
          <p:nvPr/>
        </p:nvSpPr>
        <p:spPr>
          <a:xfrm>
            <a:off x="2474843" y="296733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83A2A9-3318-44C7-BC15-4AB32E276BDA}"/>
              </a:ext>
            </a:extLst>
          </p:cNvPr>
          <p:cNvSpPr txBox="1"/>
          <p:nvPr/>
        </p:nvSpPr>
        <p:spPr>
          <a:xfrm>
            <a:off x="5758069" y="296733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271D74-C376-48F8-91C3-FFCD39083EC9}"/>
              </a:ext>
            </a:extLst>
          </p:cNvPr>
          <p:cNvSpPr txBox="1"/>
          <p:nvPr/>
        </p:nvSpPr>
        <p:spPr>
          <a:xfrm>
            <a:off x="9186242" y="296733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E02824F-4FE5-41FF-B176-C3DDAECF6658}"/>
              </a:ext>
            </a:extLst>
          </p:cNvPr>
          <p:cNvSpPr/>
          <p:nvPr/>
        </p:nvSpPr>
        <p:spPr>
          <a:xfrm>
            <a:off x="129209" y="4525028"/>
            <a:ext cx="4234069" cy="193899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лучшее название образовательного комплекса и структурных подразделений в отдельности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E2D97FC-3D95-4670-AA4A-06A4F3E26147}"/>
              </a:ext>
            </a:extLst>
          </p:cNvPr>
          <p:cNvSpPr/>
          <p:nvPr/>
        </p:nvSpPr>
        <p:spPr>
          <a:xfrm>
            <a:off x="4293705" y="4384206"/>
            <a:ext cx="3918502" cy="243675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созданию концепции развития образовательного комплекса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3DC70FB-ECB7-447C-ACD4-F6E4C980EE5D}"/>
              </a:ext>
            </a:extLst>
          </p:cNvPr>
          <p:cNvSpPr/>
          <p:nvPr/>
        </p:nvSpPr>
        <p:spPr>
          <a:xfrm>
            <a:off x="8118612" y="4525028"/>
            <a:ext cx="3944179" cy="193899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пул, включающий обучающихся, педагогов и родителей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wnship of Union Public School District - Preschool">
            <a:extLst>
              <a:ext uri="{FF2B5EF4-FFF2-40B4-BE49-F238E27FC236}">
                <a16:creationId xmlns:a16="http://schemas.microsoft.com/office/drawing/2014/main" id="{AF737116-ECB8-4481-B87B-4139C485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64" y="5537960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939722-E413-4107-B8DA-1735C0AAC868}"/>
              </a:ext>
            </a:extLst>
          </p:cNvPr>
          <p:cNvSpPr/>
          <p:nvPr/>
        </p:nvSpPr>
        <p:spPr>
          <a:xfrm>
            <a:off x="0" y="406706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НАЛАЖЕНА БОЛЕЕ интенсивная интеграция дошкольных образовательных учреждений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1BA6C1-7834-4C2E-B60A-3B5025ABED3B}"/>
              </a:ext>
            </a:extLst>
          </p:cNvPr>
          <p:cNvSpPr/>
          <p:nvPr/>
        </p:nvSpPr>
        <p:spPr>
          <a:xfrm>
            <a:off x="113886" y="1439088"/>
            <a:ext cx="11964228" cy="415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автоматическое зачисление детей, посещающих дошкольное отделение образовательного комплекса, в начальную школу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знакомство дошкольников со школой в разнообразной форме: экскурсии, посещение школьной библиотеки, посещение занятий в школе и др.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Обеспечено взаимодействие дошкольников со школьниками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Обеспечено тесное сотрудничество учителей начальной школы с воспитателями детских садов.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тесное сотрудничество с родителями дошкольников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0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609" y="2231963"/>
            <a:ext cx="6914322" cy="1524735"/>
          </a:xfrm>
        </p:spPr>
        <p:txBody>
          <a:bodyPr rtlCol="0"/>
          <a:lstStyle/>
          <a:p>
            <a:pPr rt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: изогнутая вправо 31">
            <a:extLst>
              <a:ext uri="{FF2B5EF4-FFF2-40B4-BE49-F238E27FC236}">
                <a16:creationId xmlns:a16="http://schemas.microsoft.com/office/drawing/2014/main" id="{9A65E3FB-D952-484C-91C0-5CFBF02DB931}"/>
              </a:ext>
            </a:extLst>
          </p:cNvPr>
          <p:cNvSpPr/>
          <p:nvPr/>
        </p:nvSpPr>
        <p:spPr>
          <a:xfrm>
            <a:off x="238540" y="2291831"/>
            <a:ext cx="1403902" cy="27084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46966D-7F42-4D93-95D2-3D79C52CF9BB}"/>
              </a:ext>
            </a:extLst>
          </p:cNvPr>
          <p:cNvSpPr txBox="1"/>
          <p:nvPr/>
        </p:nvSpPr>
        <p:spPr>
          <a:xfrm>
            <a:off x="4313583" y="181667"/>
            <a:ext cx="7722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2020 года – программное объединение школ и детских садов в единые образовательные комплексы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 год – завершение процесса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E16DB0F-46BF-4841-BCAB-D93E0FECFF92}"/>
              </a:ext>
            </a:extLst>
          </p:cNvPr>
          <p:cNvSpPr/>
          <p:nvPr/>
        </p:nvSpPr>
        <p:spPr>
          <a:xfrm>
            <a:off x="1369115" y="2055375"/>
            <a:ext cx="961362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комплекс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образовательная организация, реализующая разноуровневые и разнопрофильные образовательные программы.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2F71DCA-A885-430F-B12D-D1DD46645999}"/>
              </a:ext>
            </a:extLst>
          </p:cNvPr>
          <p:cNvSpPr/>
          <p:nvPr/>
        </p:nvSpPr>
        <p:spPr>
          <a:xfrm>
            <a:off x="1642442" y="3790164"/>
            <a:ext cx="1007827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образования;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административного и управленческого аппарата;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внебюджетных источников финансирования;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руководителей.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850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E3FBFC-4610-408E-96DB-7B76EF03A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34" y="799840"/>
            <a:ext cx="4120687" cy="15863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F48AF6-EDA7-4920-B834-823A18B2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34" y="3051723"/>
            <a:ext cx="4120687" cy="15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5AF1D-1289-40B8-90FD-94B27FD13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34" y="5281781"/>
            <a:ext cx="4120687" cy="157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C6841-F8DB-4E21-8986-05E320B797F8}"/>
              </a:ext>
            </a:extLst>
          </p:cNvPr>
          <p:cNvSpPr txBox="1"/>
          <p:nvPr/>
        </p:nvSpPr>
        <p:spPr>
          <a:xfrm>
            <a:off x="4601817" y="347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24881-865B-453B-898A-CEEB21B14651}"/>
              </a:ext>
            </a:extLst>
          </p:cNvPr>
          <p:cNvSpPr txBox="1"/>
          <p:nvPr/>
        </p:nvSpPr>
        <p:spPr>
          <a:xfrm>
            <a:off x="4812461" y="920987"/>
            <a:ext cx="3683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619 уч.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– 683 уч.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93 уч.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DA842D-8EFD-40DA-985F-9BE3C2F1CB00}"/>
              </a:ext>
            </a:extLst>
          </p:cNvPr>
          <p:cNvSpPr/>
          <p:nvPr/>
        </p:nvSpPr>
        <p:spPr>
          <a:xfrm>
            <a:off x="9094304" y="1114227"/>
            <a:ext cx="1938131" cy="69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1395 уч.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9760D-6D09-4080-B40A-8BA9B1FC54AC}"/>
              </a:ext>
            </a:extLst>
          </p:cNvPr>
          <p:cNvSpPr txBox="1"/>
          <p:nvPr/>
        </p:nvSpPr>
        <p:spPr>
          <a:xfrm>
            <a:off x="4929605" y="3101943"/>
            <a:ext cx="3449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– 562 уч.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762 уч.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 – 0 уч.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312F107-8913-485C-9F7F-ECAC8E723C4E}"/>
              </a:ext>
            </a:extLst>
          </p:cNvPr>
          <p:cNvSpPr/>
          <p:nvPr/>
        </p:nvSpPr>
        <p:spPr>
          <a:xfrm>
            <a:off x="9094304" y="3323666"/>
            <a:ext cx="1938131" cy="69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1324 уч.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5E1D6-8B4F-4840-9FC5-576619FDD2B2}"/>
              </a:ext>
            </a:extLst>
          </p:cNvPr>
          <p:cNvSpPr txBox="1"/>
          <p:nvPr/>
        </p:nvSpPr>
        <p:spPr>
          <a:xfrm>
            <a:off x="4929606" y="5282898"/>
            <a:ext cx="3683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321 уч.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– 354 уч.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32 уч.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6C1D108-D0B1-4944-896A-E6D5BF16C9B9}"/>
              </a:ext>
            </a:extLst>
          </p:cNvPr>
          <p:cNvSpPr/>
          <p:nvPr/>
        </p:nvSpPr>
        <p:spPr>
          <a:xfrm>
            <a:off x="9094304" y="5533105"/>
            <a:ext cx="1938131" cy="69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 уч.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3E6CD-FEDA-40F9-8485-4B6ECFD525FF}"/>
              </a:ext>
            </a:extLst>
          </p:cNvPr>
          <p:cNvSpPr txBox="1"/>
          <p:nvPr/>
        </p:nvSpPr>
        <p:spPr>
          <a:xfrm>
            <a:off x="1508793" y="451970"/>
            <a:ext cx="205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F30594-ECD2-4F44-9A41-B61E8BFD9847}"/>
              </a:ext>
            </a:extLst>
          </p:cNvPr>
          <p:cNvSpPr txBox="1"/>
          <p:nvPr/>
        </p:nvSpPr>
        <p:spPr>
          <a:xfrm>
            <a:off x="1464733" y="2696948"/>
            <a:ext cx="205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B402B0-BC76-47BA-A2A2-B1F4B46C84AB}"/>
              </a:ext>
            </a:extLst>
          </p:cNvPr>
          <p:cNvSpPr txBox="1"/>
          <p:nvPr/>
        </p:nvSpPr>
        <p:spPr>
          <a:xfrm>
            <a:off x="1464733" y="4949541"/>
            <a:ext cx="205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C86C6-F673-4716-80D7-06517D45EE2A}"/>
              </a:ext>
            </a:extLst>
          </p:cNvPr>
          <p:cNvSpPr txBox="1"/>
          <p:nvPr/>
        </p:nvSpPr>
        <p:spPr>
          <a:xfrm>
            <a:off x="5904942" y="0"/>
            <a:ext cx="431599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ОБЪЕДИНЕНИЯ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62B40D-BA10-4617-84A4-FAD41D86628C}"/>
              </a:ext>
            </a:extLst>
          </p:cNvPr>
          <p:cNvSpPr txBox="1"/>
          <p:nvPr/>
        </p:nvSpPr>
        <p:spPr>
          <a:xfrm>
            <a:off x="10135027" y="-1077"/>
            <a:ext cx="20569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3426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 </a:t>
            </a:r>
          </a:p>
        </p:txBody>
      </p:sp>
    </p:spTree>
    <p:extLst>
      <p:ext uri="{BB962C8B-B14F-4D97-AF65-F5344CB8AC3E}">
        <p14:creationId xmlns:p14="http://schemas.microsoft.com/office/powerpoint/2010/main" val="107326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DA842D-8EFD-40DA-985F-9BE3C2F1CB00}"/>
              </a:ext>
            </a:extLst>
          </p:cNvPr>
          <p:cNvSpPr/>
          <p:nvPr/>
        </p:nvSpPr>
        <p:spPr>
          <a:xfrm>
            <a:off x="6559826" y="1135021"/>
            <a:ext cx="5208104" cy="69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учителя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3E6CD-FEDA-40F9-8485-4B6ECFD525FF}"/>
              </a:ext>
            </a:extLst>
          </p:cNvPr>
          <p:cNvSpPr txBox="1"/>
          <p:nvPr/>
        </p:nvSpPr>
        <p:spPr>
          <a:xfrm>
            <a:off x="594393" y="803493"/>
            <a:ext cx="586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D5262D68-45F0-4268-8EA3-85EF79D1A63D}"/>
              </a:ext>
            </a:extLst>
          </p:cNvPr>
          <p:cNvCxnSpPr/>
          <p:nvPr/>
        </p:nvCxnSpPr>
        <p:spPr>
          <a:xfrm>
            <a:off x="864704" y="1948070"/>
            <a:ext cx="3975653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3EE68E01-C6C7-4BAA-B815-7232093F9FD5}"/>
              </a:ext>
            </a:extLst>
          </p:cNvPr>
          <p:cNvCxnSpPr>
            <a:cxnSpLocks/>
          </p:cNvCxnSpPr>
          <p:nvPr/>
        </p:nvCxnSpPr>
        <p:spPr>
          <a:xfrm>
            <a:off x="617882" y="1423471"/>
            <a:ext cx="11408466" cy="52459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9AC1AE8-01CE-4D3A-864C-C35082F71285}"/>
              </a:ext>
            </a:extLst>
          </p:cNvPr>
          <p:cNvSpPr/>
          <p:nvPr/>
        </p:nvSpPr>
        <p:spPr>
          <a:xfrm>
            <a:off x="6559826" y="2123387"/>
            <a:ext cx="5208104" cy="1700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заместителей, из которых 12 – по основной должности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ABB025-75FB-4F2E-8EC8-E5C4247BCABB}"/>
              </a:ext>
            </a:extLst>
          </p:cNvPr>
          <p:cNvSpPr txBox="1"/>
          <p:nvPr/>
        </p:nvSpPr>
        <p:spPr>
          <a:xfrm>
            <a:off x="188547" y="2639678"/>
            <a:ext cx="645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персонал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990137E5-0BAF-460B-8DC2-3CF0FD99C412}"/>
              </a:ext>
            </a:extLst>
          </p:cNvPr>
          <p:cNvCxnSpPr>
            <a:cxnSpLocks/>
          </p:cNvCxnSpPr>
          <p:nvPr/>
        </p:nvCxnSpPr>
        <p:spPr>
          <a:xfrm>
            <a:off x="594393" y="3299197"/>
            <a:ext cx="11408466" cy="52459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A6CF28-6C9A-4EF6-ADAD-2903572FA18F}"/>
                  </a:ext>
                </a:extLst>
              </p:cNvPr>
              <p:cNvSpPr txBox="1"/>
              <p:nvPr/>
            </p:nvSpPr>
            <p:spPr>
              <a:xfrm>
                <a:off x="2987536" y="4283225"/>
                <a:ext cx="6669158" cy="148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рук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пед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A6CF28-6C9A-4EF6-ADAD-2903572F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36" y="4283225"/>
                <a:ext cx="6669158" cy="1480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21421DF-4A6C-47E1-B4BC-CD992E94547C}"/>
              </a:ext>
            </a:extLst>
          </p:cNvPr>
          <p:cNvSpPr txBox="1"/>
          <p:nvPr/>
        </p:nvSpPr>
        <p:spPr>
          <a:xfrm>
            <a:off x="7876010" y="-52130"/>
            <a:ext cx="431599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124288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C081547-4E8F-4656-B18E-42A3CC2E5036}"/>
              </a:ext>
            </a:extLst>
          </p:cNvPr>
          <p:cNvSpPr/>
          <p:nvPr/>
        </p:nvSpPr>
        <p:spPr>
          <a:xfrm>
            <a:off x="91110" y="1242242"/>
            <a:ext cx="6004890" cy="54987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E3FBFC-4610-408E-96DB-7B76EF03A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25" y="1440967"/>
            <a:ext cx="3117885" cy="1200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F48AF6-EDA7-4920-B834-823A18B2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31" y="2789703"/>
            <a:ext cx="3117885" cy="1183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5AF1D-1289-40B8-90FD-94B27FD13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25" y="4124033"/>
            <a:ext cx="3117885" cy="1192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C6841-F8DB-4E21-8986-05E320B797F8}"/>
              </a:ext>
            </a:extLst>
          </p:cNvPr>
          <p:cNvSpPr txBox="1"/>
          <p:nvPr/>
        </p:nvSpPr>
        <p:spPr>
          <a:xfrm>
            <a:off x="4601817" y="347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24881-865B-453B-898A-CEEB21B14651}"/>
              </a:ext>
            </a:extLst>
          </p:cNvPr>
          <p:cNvSpPr txBox="1"/>
          <p:nvPr/>
        </p:nvSpPr>
        <p:spPr>
          <a:xfrm>
            <a:off x="3197970" y="1481783"/>
            <a:ext cx="2807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634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– 705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84 уч.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1423 уч.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9760D-6D09-4080-B40A-8BA9B1FC54AC}"/>
              </a:ext>
            </a:extLst>
          </p:cNvPr>
          <p:cNvSpPr txBox="1"/>
          <p:nvPr/>
        </p:nvSpPr>
        <p:spPr>
          <a:xfrm>
            <a:off x="3315882" y="2795947"/>
            <a:ext cx="2633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Начальная– 570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676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 – 94 уч.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1340 уч.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5E1D6-8B4F-4840-9FC5-576619FDD2B2}"/>
              </a:ext>
            </a:extLst>
          </p:cNvPr>
          <p:cNvSpPr txBox="1"/>
          <p:nvPr/>
        </p:nvSpPr>
        <p:spPr>
          <a:xfrm>
            <a:off x="3262861" y="4127673"/>
            <a:ext cx="2807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708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– 411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91 уч.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1210 уч.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3E6CD-FEDA-40F9-8485-4B6ECFD525FF}"/>
              </a:ext>
            </a:extLst>
          </p:cNvPr>
          <p:cNvSpPr txBox="1"/>
          <p:nvPr/>
        </p:nvSpPr>
        <p:spPr>
          <a:xfrm>
            <a:off x="912499" y="1230907"/>
            <a:ext cx="15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F30594-ECD2-4F44-9A41-B61E8BFD9847}"/>
              </a:ext>
            </a:extLst>
          </p:cNvPr>
          <p:cNvSpPr txBox="1"/>
          <p:nvPr/>
        </p:nvSpPr>
        <p:spPr>
          <a:xfrm>
            <a:off x="-49490" y="475312"/>
            <a:ext cx="6393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ОТДЕЛЕНИЯ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4905 обучающихся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E09DE8-E4A5-4150-9296-DD8A24175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25" y="5438181"/>
            <a:ext cx="3117885" cy="11861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08C980-80D3-4CA8-B49E-24A097D5170F}"/>
              </a:ext>
            </a:extLst>
          </p:cNvPr>
          <p:cNvSpPr txBox="1"/>
          <p:nvPr/>
        </p:nvSpPr>
        <p:spPr>
          <a:xfrm>
            <a:off x="4756951" y="-17600"/>
            <a:ext cx="743504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ОБЪЕДИНЕНИЯ – 6220 детей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D24C64-86EA-4295-9053-D23E90FD07B1}"/>
              </a:ext>
            </a:extLst>
          </p:cNvPr>
          <p:cNvSpPr txBox="1"/>
          <p:nvPr/>
        </p:nvSpPr>
        <p:spPr>
          <a:xfrm>
            <a:off x="864897" y="5246426"/>
            <a:ext cx="15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25BDDE-642A-4600-BC4C-9B8308B211A7}"/>
              </a:ext>
            </a:extLst>
          </p:cNvPr>
          <p:cNvSpPr txBox="1"/>
          <p:nvPr/>
        </p:nvSpPr>
        <p:spPr>
          <a:xfrm>
            <a:off x="883018" y="3868519"/>
            <a:ext cx="15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780E9F-2E39-4B12-89BD-0BB4AC8DFDCB}"/>
              </a:ext>
            </a:extLst>
          </p:cNvPr>
          <p:cNvSpPr txBox="1"/>
          <p:nvPr/>
        </p:nvSpPr>
        <p:spPr>
          <a:xfrm>
            <a:off x="941639" y="2562209"/>
            <a:ext cx="15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F9A78C-32F3-41DD-AE8F-E919D960E7A5}"/>
              </a:ext>
            </a:extLst>
          </p:cNvPr>
          <p:cNvSpPr txBox="1"/>
          <p:nvPr/>
        </p:nvSpPr>
        <p:spPr>
          <a:xfrm>
            <a:off x="3226619" y="5438212"/>
            <a:ext cx="2807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399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– 468 уч.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65 уч.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932 уч.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7D99DE-E307-4996-BDBF-39D0560AAEF4}"/>
              </a:ext>
            </a:extLst>
          </p:cNvPr>
          <p:cNvSpPr/>
          <p:nvPr/>
        </p:nvSpPr>
        <p:spPr>
          <a:xfrm>
            <a:off x="6167375" y="1242242"/>
            <a:ext cx="6004890" cy="31725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798D79-9CAB-4B1F-A8C6-712879E39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072" y="1299406"/>
            <a:ext cx="2888732" cy="15859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262633-1CC8-4724-B58B-9487995DC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158" y="1304971"/>
            <a:ext cx="2888732" cy="1585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151E629-A35A-4776-B7CB-FB92F33E4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072" y="2789703"/>
            <a:ext cx="2888732" cy="15859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5935AE9-8154-4B9A-93C7-A7FEF2949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158" y="2795268"/>
            <a:ext cx="2888732" cy="1585971"/>
          </a:xfrm>
          <a:prstGeom prst="rect">
            <a:avLst/>
          </a:prstGeom>
        </p:spPr>
      </p:pic>
      <p:pic>
        <p:nvPicPr>
          <p:cNvPr id="2054" name="Picture 6" descr="Палисадник прямоугольных форм">
            <a:extLst>
              <a:ext uri="{FF2B5EF4-FFF2-40B4-BE49-F238E27FC236}">
                <a16:creationId xmlns:a16="http://schemas.microsoft.com/office/drawing/2014/main" id="{80171355-4485-4F83-9B91-A8F1B5FA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04" y="4961485"/>
            <a:ext cx="2640850" cy="14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Палисадник прямоугольных форм">
            <a:extLst>
              <a:ext uri="{FF2B5EF4-FFF2-40B4-BE49-F238E27FC236}">
                <a16:creationId xmlns:a16="http://schemas.microsoft.com/office/drawing/2014/main" id="{72716A82-77D7-4DA2-812C-B76B0E38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99" y="4917113"/>
            <a:ext cx="2640850" cy="14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C9B516-048D-405A-AE99-531C9DC1AB05}"/>
              </a:ext>
            </a:extLst>
          </p:cNvPr>
          <p:cNvSpPr txBox="1"/>
          <p:nvPr/>
        </p:nvSpPr>
        <p:spPr>
          <a:xfrm>
            <a:off x="6255337" y="1324205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 №1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1552B7-8837-4BD5-BC54-4064EEC1015B}"/>
              </a:ext>
            </a:extLst>
          </p:cNvPr>
          <p:cNvSpPr txBox="1"/>
          <p:nvPr/>
        </p:nvSpPr>
        <p:spPr>
          <a:xfrm>
            <a:off x="9330318" y="1324205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 №5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E32E95-DC52-42D5-BB32-B93E8C1245E1}"/>
              </a:ext>
            </a:extLst>
          </p:cNvPr>
          <p:cNvSpPr txBox="1"/>
          <p:nvPr/>
        </p:nvSpPr>
        <p:spPr>
          <a:xfrm>
            <a:off x="6194072" y="288119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 №14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B4E7AE-EF96-48E1-BFC4-1B65D1C110D8}"/>
              </a:ext>
            </a:extLst>
          </p:cNvPr>
          <p:cNvSpPr txBox="1"/>
          <p:nvPr/>
        </p:nvSpPr>
        <p:spPr>
          <a:xfrm>
            <a:off x="9216382" y="2856946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 №26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E29BD4-8EE5-4015-BF7A-C8B8CB5995ED}"/>
              </a:ext>
            </a:extLst>
          </p:cNvPr>
          <p:cNvSpPr txBox="1"/>
          <p:nvPr/>
        </p:nvSpPr>
        <p:spPr>
          <a:xfrm>
            <a:off x="6952075" y="475312"/>
            <a:ext cx="4641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ОТДЕЛЕНИЯ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1185 обучающихся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7DE0F0-6A29-462F-82F8-CF56763F980C}"/>
              </a:ext>
            </a:extLst>
          </p:cNvPr>
          <p:cNvSpPr txBox="1"/>
          <p:nvPr/>
        </p:nvSpPr>
        <p:spPr>
          <a:xfrm>
            <a:off x="7242699" y="4432728"/>
            <a:ext cx="405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ПАЛИСАДИКИ – 130 детей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88F9E5A-D1DD-4CB3-BFFF-9C6D1D6E81AF}"/>
              </a:ext>
            </a:extLst>
          </p:cNvPr>
          <p:cNvSpPr/>
          <p:nvPr/>
        </p:nvSpPr>
        <p:spPr>
          <a:xfrm>
            <a:off x="6167716" y="4414832"/>
            <a:ext cx="6004890" cy="232613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8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DA842D-8EFD-40DA-985F-9BE3C2F1CB00}"/>
              </a:ext>
            </a:extLst>
          </p:cNvPr>
          <p:cNvSpPr/>
          <p:nvPr/>
        </p:nvSpPr>
        <p:spPr>
          <a:xfrm>
            <a:off x="6559826" y="1135021"/>
            <a:ext cx="5208104" cy="69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уч.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3E6CD-FEDA-40F9-8485-4B6ECFD525FF}"/>
              </a:ext>
            </a:extLst>
          </p:cNvPr>
          <p:cNvSpPr txBox="1"/>
          <p:nvPr/>
        </p:nvSpPr>
        <p:spPr>
          <a:xfrm>
            <a:off x="594393" y="803493"/>
            <a:ext cx="586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D5262D68-45F0-4268-8EA3-85EF79D1A63D}"/>
              </a:ext>
            </a:extLst>
          </p:cNvPr>
          <p:cNvCxnSpPr/>
          <p:nvPr/>
        </p:nvCxnSpPr>
        <p:spPr>
          <a:xfrm>
            <a:off x="864704" y="1948070"/>
            <a:ext cx="3975653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3EE68E01-C6C7-4BAA-B815-7232093F9FD5}"/>
              </a:ext>
            </a:extLst>
          </p:cNvPr>
          <p:cNvCxnSpPr>
            <a:cxnSpLocks/>
          </p:cNvCxnSpPr>
          <p:nvPr/>
        </p:nvCxnSpPr>
        <p:spPr>
          <a:xfrm>
            <a:off x="617882" y="1423471"/>
            <a:ext cx="11408466" cy="52459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9AC1AE8-01CE-4D3A-864C-C35082F71285}"/>
              </a:ext>
            </a:extLst>
          </p:cNvPr>
          <p:cNvSpPr/>
          <p:nvPr/>
        </p:nvSpPr>
        <p:spPr>
          <a:xfrm>
            <a:off x="6559826" y="2120265"/>
            <a:ext cx="5208104" cy="162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заместителей, из которых 5 – по основной должности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ABB025-75FB-4F2E-8EC8-E5C4247BCABB}"/>
              </a:ext>
            </a:extLst>
          </p:cNvPr>
          <p:cNvSpPr txBox="1"/>
          <p:nvPr/>
        </p:nvSpPr>
        <p:spPr>
          <a:xfrm>
            <a:off x="212036" y="2610800"/>
            <a:ext cx="645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персонал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990137E5-0BAF-460B-8DC2-3CF0FD99C412}"/>
              </a:ext>
            </a:extLst>
          </p:cNvPr>
          <p:cNvCxnSpPr>
            <a:cxnSpLocks/>
          </p:cNvCxnSpPr>
          <p:nvPr/>
        </p:nvCxnSpPr>
        <p:spPr>
          <a:xfrm>
            <a:off x="617882" y="3270319"/>
            <a:ext cx="11408466" cy="52459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A6CF28-6C9A-4EF6-ADAD-2903572FA18F}"/>
                  </a:ext>
                </a:extLst>
              </p:cNvPr>
              <p:cNvSpPr txBox="1"/>
              <p:nvPr/>
            </p:nvSpPr>
            <p:spPr>
              <a:xfrm>
                <a:off x="2987536" y="4283225"/>
                <a:ext cx="6669158" cy="148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рук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пед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A6CF28-6C9A-4EF6-ADAD-2903572F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36" y="4283225"/>
                <a:ext cx="6669158" cy="1480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21421DF-4A6C-47E1-B4BC-CD992E94547C}"/>
              </a:ext>
            </a:extLst>
          </p:cNvPr>
          <p:cNvSpPr txBox="1"/>
          <p:nvPr/>
        </p:nvSpPr>
        <p:spPr>
          <a:xfrm>
            <a:off x="7112568" y="-15529"/>
            <a:ext cx="50882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183063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штатного расписания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4923" y="457201"/>
            <a:ext cx="7931426" cy="2148120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Московской области от 10.12.2021 № 250/2021-ОЗ «О финансовом обеспечении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обеспечении дополнительного образования детей в муниципальных общеобразовательных организациях в Московской области за счет средств бюджета Московской области в 2022 году и в плановом периоде 2023 и 2024 годов»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0966" y="2445026"/>
            <a:ext cx="7205870" cy="1202635"/>
          </a:xfrm>
        </p:spPr>
        <p:txBody>
          <a:bodyPr rtlCol="0"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21.02.2022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7435" y="3755394"/>
            <a:ext cx="6708914" cy="2237902"/>
          </a:xfrm>
        </p:spPr>
        <p:txBody>
          <a:bodyPr rtlCol="0"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Московской области от 08.02.2019 № 385 «О внесении изменений в приказ Министерства образования Московской области от 15.05.2009 № 1114 «Об утверждении примерных типовых штатных расписаний государственных образовательных учреждений Московской области и муниципальных образовательных учреждений в Московской области в части реализации ими основных общеобразовательных программ»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E24F22-8093-4510-9B8C-269B09A5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1397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DA842D-8EFD-40DA-985F-9BE3C2F1CB00}"/>
              </a:ext>
            </a:extLst>
          </p:cNvPr>
          <p:cNvSpPr/>
          <p:nvPr/>
        </p:nvSpPr>
        <p:spPr>
          <a:xfrm>
            <a:off x="6559826" y="1135021"/>
            <a:ext cx="5208104" cy="69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уч.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3E6CD-FEDA-40F9-8485-4B6ECFD525FF}"/>
              </a:ext>
            </a:extLst>
          </p:cNvPr>
          <p:cNvSpPr txBox="1"/>
          <p:nvPr/>
        </p:nvSpPr>
        <p:spPr>
          <a:xfrm>
            <a:off x="594393" y="803493"/>
            <a:ext cx="586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D5262D68-45F0-4268-8EA3-85EF79D1A63D}"/>
              </a:ext>
            </a:extLst>
          </p:cNvPr>
          <p:cNvCxnSpPr/>
          <p:nvPr/>
        </p:nvCxnSpPr>
        <p:spPr>
          <a:xfrm>
            <a:off x="864704" y="1948070"/>
            <a:ext cx="3975653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3EE68E01-C6C7-4BAA-B815-7232093F9FD5}"/>
              </a:ext>
            </a:extLst>
          </p:cNvPr>
          <p:cNvCxnSpPr>
            <a:cxnSpLocks/>
          </p:cNvCxnSpPr>
          <p:nvPr/>
        </p:nvCxnSpPr>
        <p:spPr>
          <a:xfrm>
            <a:off x="617882" y="1423471"/>
            <a:ext cx="11408466" cy="52459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9AC1AE8-01CE-4D3A-864C-C35082F71285}"/>
              </a:ext>
            </a:extLst>
          </p:cNvPr>
          <p:cNvSpPr/>
          <p:nvPr/>
        </p:nvSpPr>
        <p:spPr>
          <a:xfrm>
            <a:off x="6559826" y="2120265"/>
            <a:ext cx="5208104" cy="162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заместителей, из которых 7 – по основной должности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ABB025-75FB-4F2E-8EC8-E5C4247BCABB}"/>
              </a:ext>
            </a:extLst>
          </p:cNvPr>
          <p:cNvSpPr txBox="1"/>
          <p:nvPr/>
        </p:nvSpPr>
        <p:spPr>
          <a:xfrm>
            <a:off x="212036" y="2610800"/>
            <a:ext cx="645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персонал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990137E5-0BAF-460B-8DC2-3CF0FD99C412}"/>
              </a:ext>
            </a:extLst>
          </p:cNvPr>
          <p:cNvCxnSpPr>
            <a:cxnSpLocks/>
          </p:cNvCxnSpPr>
          <p:nvPr/>
        </p:nvCxnSpPr>
        <p:spPr>
          <a:xfrm>
            <a:off x="617882" y="3270319"/>
            <a:ext cx="11408466" cy="52459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A6CF28-6C9A-4EF6-ADAD-2903572FA18F}"/>
                  </a:ext>
                </a:extLst>
              </p:cNvPr>
              <p:cNvSpPr txBox="1"/>
              <p:nvPr/>
            </p:nvSpPr>
            <p:spPr>
              <a:xfrm>
                <a:off x="2987536" y="4283225"/>
                <a:ext cx="6669158" cy="148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рук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пед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A6CF28-6C9A-4EF6-ADAD-2903572F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36" y="4283225"/>
                <a:ext cx="6669158" cy="1480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38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CC6841-F8DB-4E21-8986-05E320B797F8}"/>
              </a:ext>
            </a:extLst>
          </p:cNvPr>
          <p:cNvSpPr txBox="1"/>
          <p:nvPr/>
        </p:nvSpPr>
        <p:spPr>
          <a:xfrm>
            <a:off x="4601817" y="347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CDECB1-7BF3-42CD-BF2A-7D612B1B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" y="32320"/>
            <a:ext cx="12111659" cy="68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1942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16c05727-aa75-4e4a-9b5f-8a80a1165891"/>
    <ds:schemaRef ds:uri="http://purl.org/dc/terms/"/>
    <ds:schemaRef ds:uri="http://schemas.microsoft.com/sharepoint/v3"/>
    <ds:schemaRef ds:uri="71af3243-3dd4-4a8d-8c0d-dd76da1f02a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0</TotalTime>
  <Words>623</Words>
  <Application>Microsoft Office PowerPoint</Application>
  <PresentationFormat>Широкоэкранный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Tenorite</vt:lpstr>
      <vt:lpstr>Times New Roman</vt:lpstr>
      <vt:lpstr>Wingdings</vt:lpstr>
      <vt:lpstr>Одиночная линия</vt:lpstr>
      <vt:lpstr>Управленческие решения по формированию эффективной работы образовательного комплекса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штатного расписания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2022-04-13T07:51:57Z</dcterms:created>
  <dcterms:modified xsi:type="dcterms:W3CDTF">2024-06-17T15:19:34Z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